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52" r:id="rId3"/>
  </p:sldMasterIdLst>
  <p:notesMasterIdLst>
    <p:notesMasterId r:id="rId21"/>
  </p:notesMasterIdLst>
  <p:handoutMasterIdLst>
    <p:handoutMasterId r:id="rId22"/>
  </p:handoutMasterIdLst>
  <p:sldIdLst>
    <p:sldId id="281" r:id="rId4"/>
    <p:sldId id="282" r:id="rId5"/>
    <p:sldId id="307" r:id="rId6"/>
    <p:sldId id="262" r:id="rId7"/>
    <p:sldId id="283" r:id="rId8"/>
    <p:sldId id="263" r:id="rId9"/>
    <p:sldId id="285" r:id="rId10"/>
    <p:sldId id="286" r:id="rId11"/>
    <p:sldId id="312" r:id="rId12"/>
    <p:sldId id="296" r:id="rId13"/>
    <p:sldId id="309" r:id="rId14"/>
    <p:sldId id="310" r:id="rId15"/>
    <p:sldId id="288" r:id="rId16"/>
    <p:sldId id="289" r:id="rId17"/>
    <p:sldId id="290" r:id="rId18"/>
    <p:sldId id="293" r:id="rId19"/>
    <p:sldId id="292" r:id="rId2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a:ea typeface="Osaka"/>
        <a:cs typeface="Osaka"/>
      </a:defRPr>
    </a:lvl1pPr>
    <a:lvl2pPr marL="457200" algn="l" rtl="0" fontAlgn="base">
      <a:spcBef>
        <a:spcPct val="0"/>
      </a:spcBef>
      <a:spcAft>
        <a:spcPct val="0"/>
      </a:spcAft>
      <a:defRPr sz="2400" kern="1200">
        <a:solidFill>
          <a:schemeClr val="tx1"/>
        </a:solidFill>
        <a:latin typeface="Times"/>
        <a:ea typeface="Osaka"/>
        <a:cs typeface="Osaka"/>
      </a:defRPr>
    </a:lvl2pPr>
    <a:lvl3pPr marL="914400" algn="l" rtl="0" fontAlgn="base">
      <a:spcBef>
        <a:spcPct val="0"/>
      </a:spcBef>
      <a:spcAft>
        <a:spcPct val="0"/>
      </a:spcAft>
      <a:defRPr sz="2400" kern="1200">
        <a:solidFill>
          <a:schemeClr val="tx1"/>
        </a:solidFill>
        <a:latin typeface="Times"/>
        <a:ea typeface="Osaka"/>
        <a:cs typeface="Osaka"/>
      </a:defRPr>
    </a:lvl3pPr>
    <a:lvl4pPr marL="1371600" algn="l" rtl="0" fontAlgn="base">
      <a:spcBef>
        <a:spcPct val="0"/>
      </a:spcBef>
      <a:spcAft>
        <a:spcPct val="0"/>
      </a:spcAft>
      <a:defRPr sz="2400" kern="1200">
        <a:solidFill>
          <a:schemeClr val="tx1"/>
        </a:solidFill>
        <a:latin typeface="Times"/>
        <a:ea typeface="Osaka"/>
        <a:cs typeface="Osaka"/>
      </a:defRPr>
    </a:lvl4pPr>
    <a:lvl5pPr marL="1828800" algn="l" rtl="0" fontAlgn="base">
      <a:spcBef>
        <a:spcPct val="0"/>
      </a:spcBef>
      <a:spcAft>
        <a:spcPct val="0"/>
      </a:spcAft>
      <a:defRPr sz="2400" kern="1200">
        <a:solidFill>
          <a:schemeClr val="tx1"/>
        </a:solidFill>
        <a:latin typeface="Times"/>
        <a:ea typeface="Osaka"/>
        <a:cs typeface="Osaka"/>
      </a:defRPr>
    </a:lvl5pPr>
    <a:lvl6pPr marL="2286000" algn="l" defTabSz="914400" rtl="0" eaLnBrk="1" latinLnBrk="0" hangingPunct="1">
      <a:defRPr sz="2400" kern="1200">
        <a:solidFill>
          <a:schemeClr val="tx1"/>
        </a:solidFill>
        <a:latin typeface="Times"/>
        <a:ea typeface="Osaka"/>
        <a:cs typeface="Osaka"/>
      </a:defRPr>
    </a:lvl6pPr>
    <a:lvl7pPr marL="2743200" algn="l" defTabSz="914400" rtl="0" eaLnBrk="1" latinLnBrk="0" hangingPunct="1">
      <a:defRPr sz="2400" kern="1200">
        <a:solidFill>
          <a:schemeClr val="tx1"/>
        </a:solidFill>
        <a:latin typeface="Times"/>
        <a:ea typeface="Osaka"/>
        <a:cs typeface="Osaka"/>
      </a:defRPr>
    </a:lvl7pPr>
    <a:lvl8pPr marL="3200400" algn="l" defTabSz="914400" rtl="0" eaLnBrk="1" latinLnBrk="0" hangingPunct="1">
      <a:defRPr sz="2400" kern="1200">
        <a:solidFill>
          <a:schemeClr val="tx1"/>
        </a:solidFill>
        <a:latin typeface="Times"/>
        <a:ea typeface="Osaka"/>
        <a:cs typeface="Osaka"/>
      </a:defRPr>
    </a:lvl8pPr>
    <a:lvl9pPr marL="3657600" algn="l" defTabSz="914400" rtl="0" eaLnBrk="1" latinLnBrk="0" hangingPunct="1">
      <a:defRPr sz="2400" kern="1200">
        <a:solidFill>
          <a:schemeClr val="tx1"/>
        </a:solidFill>
        <a:latin typeface="Times"/>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A28A"/>
    <a:srgbClr val="FF9933"/>
    <a:srgbClr val="990000"/>
    <a:srgbClr val="FFFFFF"/>
    <a:srgbClr val="CC3300"/>
    <a:srgbClr val="837968"/>
    <a:srgbClr val="4F4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3" autoAdjust="0"/>
    <p:restoredTop sz="90929" autoAdjust="0"/>
  </p:normalViewPr>
  <p:slideViewPr>
    <p:cSldViewPr>
      <p:cViewPr varScale="1">
        <p:scale>
          <a:sx n="94" d="100"/>
          <a:sy n="94" d="100"/>
        </p:scale>
        <p:origin x="1242" y="96"/>
      </p:cViewPr>
      <p:guideLst>
        <p:guide orient="horz" pos="2160"/>
        <p:guide pos="2880"/>
      </p:guideLst>
    </p:cSldViewPr>
  </p:slideViewPr>
  <p:outlineViewPr>
    <p:cViewPr>
      <p:scale>
        <a:sx n="33" d="100"/>
        <a:sy n="33" d="100"/>
      </p:scale>
      <p:origin x="0" y="53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5950506186726"/>
          <c:y val="3.3652351363391682E-2"/>
          <c:w val="0.77871250923731616"/>
          <c:h val="0.91775911344415284"/>
        </c:manualLayout>
      </c:layout>
      <c:barChart>
        <c:barDir val="col"/>
        <c:grouping val="clustered"/>
        <c:varyColors val="0"/>
        <c:ser>
          <c:idx val="0"/>
          <c:order val="0"/>
          <c:tx>
            <c:strRef>
              <c:f>Sheet1!$B$4</c:f>
              <c:strCache>
                <c:ptCount val="1"/>
                <c:pt idx="0">
                  <c:v>Total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Sheet1!$C$4:$D$4</c:f>
              <c:numCache>
                <c:formatCode>_("$"* #,##0_);_("$"* \(#,##0\);_("$"* "-"??_);_(@_)</c:formatCode>
                <c:ptCount val="2"/>
                <c:pt idx="0">
                  <c:v>1000000</c:v>
                </c:pt>
                <c:pt idx="1">
                  <c:v>500000</c:v>
                </c:pt>
              </c:numCache>
            </c:numRef>
          </c:val>
        </c:ser>
        <c:ser>
          <c:idx val="1"/>
          <c:order val="1"/>
          <c:tx>
            <c:strRef>
              <c:f>Sheet1!$B$5</c:f>
              <c:strCache>
                <c:ptCount val="1"/>
                <c:pt idx="0">
                  <c:v>Required</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Sheet1!$C$5:$D$5</c:f>
              <c:numCache>
                <c:formatCode>_("$"* #,##0_);_("$"* \(#,##0\);_("$"* "-"??_);_(@_)</c:formatCode>
                <c:ptCount val="2"/>
                <c:pt idx="0">
                  <c:v>300000</c:v>
                </c:pt>
                <c:pt idx="1">
                  <c:v>251000</c:v>
                </c:pt>
              </c:numCache>
            </c:numRef>
          </c:val>
        </c:ser>
        <c:dLbls>
          <c:showLegendKey val="0"/>
          <c:showVal val="0"/>
          <c:showCatName val="0"/>
          <c:showSerName val="0"/>
          <c:showPercent val="0"/>
          <c:showBubbleSize val="0"/>
        </c:dLbls>
        <c:gapWidth val="150"/>
        <c:axId val="132199456"/>
        <c:axId val="132199848"/>
      </c:barChart>
      <c:catAx>
        <c:axId val="132199456"/>
        <c:scaling>
          <c:orientation val="minMax"/>
        </c:scaling>
        <c:delete val="1"/>
        <c:axPos val="b"/>
        <c:majorTickMark val="out"/>
        <c:minorTickMark val="none"/>
        <c:tickLblPos val="nextTo"/>
        <c:crossAx val="132199848"/>
        <c:crosses val="autoZero"/>
        <c:auto val="1"/>
        <c:lblAlgn val="ctr"/>
        <c:lblOffset val="100"/>
        <c:noMultiLvlLbl val="0"/>
      </c:catAx>
      <c:valAx>
        <c:axId val="132199848"/>
        <c:scaling>
          <c:orientation val="minMax"/>
        </c:scaling>
        <c:delete val="0"/>
        <c:axPos val="l"/>
        <c:majorGridlines/>
        <c:numFmt formatCode="_(&quot;$&quot;* #,##0_);_(&quot;$&quot;* \(#,##0\);_(&quot;$&quot;* &quot;-&quot;??_);_(@_)" sourceLinked="1"/>
        <c:majorTickMark val="out"/>
        <c:minorTickMark val="none"/>
        <c:tickLblPos val="nextTo"/>
        <c:crossAx val="132199456"/>
        <c:crosses val="autoZero"/>
        <c:crossBetween val="between"/>
      </c:valAx>
    </c:plotArea>
    <c:legend>
      <c:legendPos val="r"/>
      <c:overlay val="0"/>
    </c:legend>
    <c:plotVisOnly val="1"/>
    <c:dispBlanksAs val="gap"/>
    <c:showDLblsOverMax val="0"/>
  </c:chart>
  <c:txPr>
    <a:bodyPr/>
    <a:lstStyle/>
    <a:p>
      <a:pPr>
        <a:defRPr>
          <a:latin typeface="Calibri" panose="020F050202020403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C517A-35E4-441F-AE38-224C8EFF6C1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60FF2A1-A43C-439D-ADE1-067C19735BA0}">
      <dgm:prSet phldrT="[Text]"/>
      <dgm:spPr/>
      <dgm:t>
        <a:bodyPr/>
        <a:lstStyle/>
        <a:p>
          <a:pPr algn="ctr"/>
          <a:r>
            <a:rPr lang="en-US" dirty="0" smtClean="0"/>
            <a:t>Private-Public Partnership</a:t>
          </a:r>
          <a:endParaRPr lang="en-US" dirty="0"/>
        </a:p>
      </dgm:t>
    </dgm:pt>
    <dgm:pt modelId="{368CA9EA-4957-4D58-8F76-1B39FCD4111F}" type="parTrans" cxnId="{61A47ED1-E433-4C79-AD95-65069294D6F3}">
      <dgm:prSet/>
      <dgm:spPr/>
      <dgm:t>
        <a:bodyPr/>
        <a:lstStyle/>
        <a:p>
          <a:pPr algn="ctr"/>
          <a:endParaRPr lang="en-US"/>
        </a:p>
      </dgm:t>
    </dgm:pt>
    <dgm:pt modelId="{8CE6C47E-E560-4A9F-B57B-AFE1519B3AC7}" type="sibTrans" cxnId="{61A47ED1-E433-4C79-AD95-65069294D6F3}">
      <dgm:prSet/>
      <dgm:spPr/>
      <dgm:t>
        <a:bodyPr/>
        <a:lstStyle/>
        <a:p>
          <a:pPr algn="ctr"/>
          <a:endParaRPr lang="en-US"/>
        </a:p>
      </dgm:t>
    </dgm:pt>
    <dgm:pt modelId="{F72381E6-06B8-401A-B4B0-3E7AD726A77E}">
      <dgm:prSet phldrT="[Text]"/>
      <dgm:spPr/>
      <dgm:t>
        <a:bodyPr/>
        <a:lstStyle/>
        <a:p>
          <a:pPr algn="ctr"/>
          <a:r>
            <a:rPr lang="en-US" dirty="0" smtClean="0"/>
            <a:t>Formed by Property Owners</a:t>
          </a:r>
          <a:endParaRPr lang="en-US" dirty="0"/>
        </a:p>
      </dgm:t>
    </dgm:pt>
    <dgm:pt modelId="{FD533D39-9996-42EB-8EEE-B14A5940EEE0}" type="parTrans" cxnId="{52F87809-E401-40A0-818C-D26C8721E7E6}">
      <dgm:prSet/>
      <dgm:spPr/>
      <dgm:t>
        <a:bodyPr/>
        <a:lstStyle/>
        <a:p>
          <a:pPr algn="ctr"/>
          <a:endParaRPr lang="en-US"/>
        </a:p>
      </dgm:t>
    </dgm:pt>
    <dgm:pt modelId="{CF0A2175-4873-4251-9DD1-AC73A76E8303}" type="sibTrans" cxnId="{52F87809-E401-40A0-818C-D26C8721E7E6}">
      <dgm:prSet/>
      <dgm:spPr/>
      <dgm:t>
        <a:bodyPr/>
        <a:lstStyle/>
        <a:p>
          <a:pPr algn="ctr"/>
          <a:endParaRPr lang="en-US"/>
        </a:p>
      </dgm:t>
    </dgm:pt>
    <dgm:pt modelId="{5B61C09E-B323-4A49-A5BD-ED9BD5A52931}">
      <dgm:prSet phldrT="[Text]"/>
      <dgm:spPr/>
      <dgm:t>
        <a:bodyPr/>
        <a:lstStyle/>
        <a:p>
          <a:pPr algn="ctr"/>
          <a:r>
            <a:rPr lang="en-US" dirty="0" smtClean="0"/>
            <a:t>Provides Range of Services</a:t>
          </a:r>
          <a:endParaRPr lang="en-US" dirty="0"/>
        </a:p>
      </dgm:t>
    </dgm:pt>
    <dgm:pt modelId="{BE446DAC-F8E5-4357-85F8-3164290A8C00}" type="parTrans" cxnId="{CD69FBB6-7062-4348-A6B7-CDCFF08D7ACD}">
      <dgm:prSet/>
      <dgm:spPr/>
      <dgm:t>
        <a:bodyPr/>
        <a:lstStyle/>
        <a:p>
          <a:pPr algn="ctr"/>
          <a:endParaRPr lang="en-US"/>
        </a:p>
      </dgm:t>
    </dgm:pt>
    <dgm:pt modelId="{F962941E-3B29-4326-B15D-108C19257CFC}" type="sibTrans" cxnId="{CD69FBB6-7062-4348-A6B7-CDCFF08D7ACD}">
      <dgm:prSet/>
      <dgm:spPr/>
      <dgm:t>
        <a:bodyPr/>
        <a:lstStyle/>
        <a:p>
          <a:pPr algn="ctr"/>
          <a:endParaRPr lang="en-US"/>
        </a:p>
      </dgm:t>
    </dgm:pt>
    <dgm:pt modelId="{9AC1F7F9-442D-42E1-AF37-5DFFE27896A5}">
      <dgm:prSet phldrT="[Text]"/>
      <dgm:spPr>
        <a:solidFill>
          <a:schemeClr val="accent6">
            <a:lumMod val="20000"/>
            <a:lumOff val="80000"/>
          </a:schemeClr>
        </a:solidFill>
      </dgm:spPr>
      <dgm:t>
        <a:bodyPr/>
        <a:lstStyle/>
        <a:p>
          <a:pPr algn="ctr"/>
          <a:r>
            <a:rPr lang="en-US" dirty="0" smtClean="0"/>
            <a:t>Everyone Pays Assessments</a:t>
          </a:r>
          <a:endParaRPr lang="en-US" dirty="0"/>
        </a:p>
      </dgm:t>
    </dgm:pt>
    <dgm:pt modelId="{4426592F-33E5-456F-9A73-5C19BD837314}" type="parTrans" cxnId="{BA675E69-CD4C-4830-AA7E-7DC5E464664A}">
      <dgm:prSet/>
      <dgm:spPr/>
      <dgm:t>
        <a:bodyPr/>
        <a:lstStyle/>
        <a:p>
          <a:pPr algn="ctr"/>
          <a:endParaRPr lang="en-US"/>
        </a:p>
      </dgm:t>
    </dgm:pt>
    <dgm:pt modelId="{F0BA02A1-BFAA-45C8-B4E6-581C58177E99}" type="sibTrans" cxnId="{BA675E69-CD4C-4830-AA7E-7DC5E464664A}">
      <dgm:prSet/>
      <dgm:spPr/>
      <dgm:t>
        <a:bodyPr/>
        <a:lstStyle/>
        <a:p>
          <a:pPr algn="ctr"/>
          <a:endParaRPr lang="en-US"/>
        </a:p>
      </dgm:t>
    </dgm:pt>
    <dgm:pt modelId="{B8E4D967-9331-4D94-ADCD-077B0DE2D3D7}">
      <dgm:prSet phldrT="[Text]"/>
      <dgm:spPr>
        <a:solidFill>
          <a:schemeClr val="bg1">
            <a:lumMod val="75000"/>
          </a:schemeClr>
        </a:solidFill>
      </dgm:spPr>
      <dgm:t>
        <a:bodyPr/>
        <a:lstStyle/>
        <a:p>
          <a:pPr algn="ctr"/>
          <a:r>
            <a:rPr lang="en-US" dirty="0" smtClean="0"/>
            <a:t>Self-managed by Volunteer Board</a:t>
          </a:r>
          <a:endParaRPr lang="en-US" dirty="0"/>
        </a:p>
      </dgm:t>
    </dgm:pt>
    <dgm:pt modelId="{C76EE90A-2B90-495B-8FE1-23254C053512}" type="parTrans" cxnId="{FC85A176-7322-4967-8263-9A89607C03F7}">
      <dgm:prSet/>
      <dgm:spPr/>
      <dgm:t>
        <a:bodyPr/>
        <a:lstStyle/>
        <a:p>
          <a:pPr algn="ctr"/>
          <a:endParaRPr lang="en-US"/>
        </a:p>
      </dgm:t>
    </dgm:pt>
    <dgm:pt modelId="{95BD3538-0577-4F67-BDBE-E3AD631F447D}" type="sibTrans" cxnId="{FC85A176-7322-4967-8263-9A89607C03F7}">
      <dgm:prSet/>
      <dgm:spPr/>
      <dgm:t>
        <a:bodyPr/>
        <a:lstStyle/>
        <a:p>
          <a:pPr algn="ctr"/>
          <a:endParaRPr lang="en-US"/>
        </a:p>
      </dgm:t>
    </dgm:pt>
    <dgm:pt modelId="{F5EC4BA0-FD1B-4C81-97BA-D7E15670476A}" type="pres">
      <dgm:prSet presAssocID="{5EFC517A-35E4-441F-AE38-224C8EFF6C15}" presName="linear" presStyleCnt="0">
        <dgm:presLayoutVars>
          <dgm:animLvl val="lvl"/>
          <dgm:resizeHandles val="exact"/>
        </dgm:presLayoutVars>
      </dgm:prSet>
      <dgm:spPr/>
      <dgm:t>
        <a:bodyPr/>
        <a:lstStyle/>
        <a:p>
          <a:endParaRPr lang="en-US"/>
        </a:p>
      </dgm:t>
    </dgm:pt>
    <dgm:pt modelId="{624D727C-B720-477E-95D6-AD0F800DD1FA}" type="pres">
      <dgm:prSet presAssocID="{D60FF2A1-A43C-439D-ADE1-067C19735BA0}" presName="parentText" presStyleLbl="node1" presStyleIdx="0" presStyleCnt="5" custLinFactNeighborX="1250">
        <dgm:presLayoutVars>
          <dgm:chMax val="0"/>
          <dgm:bulletEnabled val="1"/>
        </dgm:presLayoutVars>
      </dgm:prSet>
      <dgm:spPr/>
      <dgm:t>
        <a:bodyPr/>
        <a:lstStyle/>
        <a:p>
          <a:endParaRPr lang="en-US"/>
        </a:p>
      </dgm:t>
    </dgm:pt>
    <dgm:pt modelId="{9EA80779-35DA-40D7-8596-278239840153}" type="pres">
      <dgm:prSet presAssocID="{8CE6C47E-E560-4A9F-B57B-AFE1519B3AC7}" presName="spacer" presStyleCnt="0"/>
      <dgm:spPr/>
    </dgm:pt>
    <dgm:pt modelId="{E9DA6524-3A8D-4745-B0C9-841649F5E0F8}" type="pres">
      <dgm:prSet presAssocID="{F72381E6-06B8-401A-B4B0-3E7AD726A77E}" presName="parentText" presStyleLbl="node1" presStyleIdx="1" presStyleCnt="5">
        <dgm:presLayoutVars>
          <dgm:chMax val="0"/>
          <dgm:bulletEnabled val="1"/>
        </dgm:presLayoutVars>
      </dgm:prSet>
      <dgm:spPr/>
      <dgm:t>
        <a:bodyPr/>
        <a:lstStyle/>
        <a:p>
          <a:endParaRPr lang="en-US"/>
        </a:p>
      </dgm:t>
    </dgm:pt>
    <dgm:pt modelId="{C7076A8C-DE67-4D52-B815-B3CED61B1F75}" type="pres">
      <dgm:prSet presAssocID="{CF0A2175-4873-4251-9DD1-AC73A76E8303}" presName="spacer" presStyleCnt="0"/>
      <dgm:spPr/>
    </dgm:pt>
    <dgm:pt modelId="{3FF5FAA1-3B8F-40DB-A2F0-FFA38C5168FE}" type="pres">
      <dgm:prSet presAssocID="{5B61C09E-B323-4A49-A5BD-ED9BD5A52931}" presName="parentText" presStyleLbl="node1" presStyleIdx="2" presStyleCnt="5">
        <dgm:presLayoutVars>
          <dgm:chMax val="0"/>
          <dgm:bulletEnabled val="1"/>
        </dgm:presLayoutVars>
      </dgm:prSet>
      <dgm:spPr/>
      <dgm:t>
        <a:bodyPr/>
        <a:lstStyle/>
        <a:p>
          <a:endParaRPr lang="en-US"/>
        </a:p>
      </dgm:t>
    </dgm:pt>
    <dgm:pt modelId="{0B6ABC07-0B02-4ED3-9DEA-168F51F81B1D}" type="pres">
      <dgm:prSet presAssocID="{F962941E-3B29-4326-B15D-108C19257CFC}" presName="spacer" presStyleCnt="0"/>
      <dgm:spPr/>
    </dgm:pt>
    <dgm:pt modelId="{43AE35E0-9E0A-4836-A806-54DEE70B99D5}" type="pres">
      <dgm:prSet presAssocID="{9AC1F7F9-442D-42E1-AF37-5DFFE27896A5}" presName="parentText" presStyleLbl="node1" presStyleIdx="3" presStyleCnt="5">
        <dgm:presLayoutVars>
          <dgm:chMax val="0"/>
          <dgm:bulletEnabled val="1"/>
        </dgm:presLayoutVars>
      </dgm:prSet>
      <dgm:spPr/>
      <dgm:t>
        <a:bodyPr/>
        <a:lstStyle/>
        <a:p>
          <a:endParaRPr lang="en-US"/>
        </a:p>
      </dgm:t>
    </dgm:pt>
    <dgm:pt modelId="{37E428FA-C6C1-4E19-A915-3E4FB2D1E544}" type="pres">
      <dgm:prSet presAssocID="{F0BA02A1-BFAA-45C8-B4E6-581C58177E99}" presName="spacer" presStyleCnt="0"/>
      <dgm:spPr/>
    </dgm:pt>
    <dgm:pt modelId="{B27F2828-E42C-4D28-9DD0-D44B66726FA5}" type="pres">
      <dgm:prSet presAssocID="{B8E4D967-9331-4D94-ADCD-077B0DE2D3D7}" presName="parentText" presStyleLbl="node1" presStyleIdx="4" presStyleCnt="5">
        <dgm:presLayoutVars>
          <dgm:chMax val="0"/>
          <dgm:bulletEnabled val="1"/>
        </dgm:presLayoutVars>
      </dgm:prSet>
      <dgm:spPr/>
      <dgm:t>
        <a:bodyPr/>
        <a:lstStyle/>
        <a:p>
          <a:endParaRPr lang="en-US"/>
        </a:p>
      </dgm:t>
    </dgm:pt>
  </dgm:ptLst>
  <dgm:cxnLst>
    <dgm:cxn modelId="{BA675E69-CD4C-4830-AA7E-7DC5E464664A}" srcId="{5EFC517A-35E4-441F-AE38-224C8EFF6C15}" destId="{9AC1F7F9-442D-42E1-AF37-5DFFE27896A5}" srcOrd="3" destOrd="0" parTransId="{4426592F-33E5-456F-9A73-5C19BD837314}" sibTransId="{F0BA02A1-BFAA-45C8-B4E6-581C58177E99}"/>
    <dgm:cxn modelId="{2BDE438D-B23F-4AF6-8E7C-9AD58271260D}" type="presOf" srcId="{F72381E6-06B8-401A-B4B0-3E7AD726A77E}" destId="{E9DA6524-3A8D-4745-B0C9-841649F5E0F8}" srcOrd="0" destOrd="0" presId="urn:microsoft.com/office/officeart/2005/8/layout/vList2"/>
    <dgm:cxn modelId="{51B6764F-A350-4442-BD2A-9AAA4602ABBD}" type="presOf" srcId="{5EFC517A-35E4-441F-AE38-224C8EFF6C15}" destId="{F5EC4BA0-FD1B-4C81-97BA-D7E15670476A}" srcOrd="0" destOrd="0" presId="urn:microsoft.com/office/officeart/2005/8/layout/vList2"/>
    <dgm:cxn modelId="{CD69FBB6-7062-4348-A6B7-CDCFF08D7ACD}" srcId="{5EFC517A-35E4-441F-AE38-224C8EFF6C15}" destId="{5B61C09E-B323-4A49-A5BD-ED9BD5A52931}" srcOrd="2" destOrd="0" parTransId="{BE446DAC-F8E5-4357-85F8-3164290A8C00}" sibTransId="{F962941E-3B29-4326-B15D-108C19257CFC}"/>
    <dgm:cxn modelId="{C0AAE3EA-ED27-40EA-A559-7AC88EC1CD53}" type="presOf" srcId="{5B61C09E-B323-4A49-A5BD-ED9BD5A52931}" destId="{3FF5FAA1-3B8F-40DB-A2F0-FFA38C5168FE}" srcOrd="0" destOrd="0" presId="urn:microsoft.com/office/officeart/2005/8/layout/vList2"/>
    <dgm:cxn modelId="{EBF8D125-A9E7-47B6-905F-BA76A5FDA1D9}" type="presOf" srcId="{9AC1F7F9-442D-42E1-AF37-5DFFE27896A5}" destId="{43AE35E0-9E0A-4836-A806-54DEE70B99D5}" srcOrd="0" destOrd="0" presId="urn:microsoft.com/office/officeart/2005/8/layout/vList2"/>
    <dgm:cxn modelId="{52F87809-E401-40A0-818C-D26C8721E7E6}" srcId="{5EFC517A-35E4-441F-AE38-224C8EFF6C15}" destId="{F72381E6-06B8-401A-B4B0-3E7AD726A77E}" srcOrd="1" destOrd="0" parTransId="{FD533D39-9996-42EB-8EEE-B14A5940EEE0}" sibTransId="{CF0A2175-4873-4251-9DD1-AC73A76E8303}"/>
    <dgm:cxn modelId="{FC85A176-7322-4967-8263-9A89607C03F7}" srcId="{5EFC517A-35E4-441F-AE38-224C8EFF6C15}" destId="{B8E4D967-9331-4D94-ADCD-077B0DE2D3D7}" srcOrd="4" destOrd="0" parTransId="{C76EE90A-2B90-495B-8FE1-23254C053512}" sibTransId="{95BD3538-0577-4F67-BDBE-E3AD631F447D}"/>
    <dgm:cxn modelId="{87122DD4-5B87-475D-A9CE-5DA725228A07}" type="presOf" srcId="{B8E4D967-9331-4D94-ADCD-077B0DE2D3D7}" destId="{B27F2828-E42C-4D28-9DD0-D44B66726FA5}" srcOrd="0" destOrd="0" presId="urn:microsoft.com/office/officeart/2005/8/layout/vList2"/>
    <dgm:cxn modelId="{61A47ED1-E433-4C79-AD95-65069294D6F3}" srcId="{5EFC517A-35E4-441F-AE38-224C8EFF6C15}" destId="{D60FF2A1-A43C-439D-ADE1-067C19735BA0}" srcOrd="0" destOrd="0" parTransId="{368CA9EA-4957-4D58-8F76-1B39FCD4111F}" sibTransId="{8CE6C47E-E560-4A9F-B57B-AFE1519B3AC7}"/>
    <dgm:cxn modelId="{82C33539-CD81-4FE7-BB41-17CD5A9C40AF}" type="presOf" srcId="{D60FF2A1-A43C-439D-ADE1-067C19735BA0}" destId="{624D727C-B720-477E-95D6-AD0F800DD1FA}" srcOrd="0" destOrd="0" presId="urn:microsoft.com/office/officeart/2005/8/layout/vList2"/>
    <dgm:cxn modelId="{0542EDA3-DB01-48EB-8189-756E6CF58158}" type="presParOf" srcId="{F5EC4BA0-FD1B-4C81-97BA-D7E15670476A}" destId="{624D727C-B720-477E-95D6-AD0F800DD1FA}" srcOrd="0" destOrd="0" presId="urn:microsoft.com/office/officeart/2005/8/layout/vList2"/>
    <dgm:cxn modelId="{0879E363-5450-4791-892D-14EA7E361E5E}" type="presParOf" srcId="{F5EC4BA0-FD1B-4C81-97BA-D7E15670476A}" destId="{9EA80779-35DA-40D7-8596-278239840153}" srcOrd="1" destOrd="0" presId="urn:microsoft.com/office/officeart/2005/8/layout/vList2"/>
    <dgm:cxn modelId="{121D6549-65F0-4ABA-9301-A098B8E257DC}" type="presParOf" srcId="{F5EC4BA0-FD1B-4C81-97BA-D7E15670476A}" destId="{E9DA6524-3A8D-4745-B0C9-841649F5E0F8}" srcOrd="2" destOrd="0" presId="urn:microsoft.com/office/officeart/2005/8/layout/vList2"/>
    <dgm:cxn modelId="{0643521F-2CA0-4416-9543-E8726A563AD3}" type="presParOf" srcId="{F5EC4BA0-FD1B-4C81-97BA-D7E15670476A}" destId="{C7076A8C-DE67-4D52-B815-B3CED61B1F75}" srcOrd="3" destOrd="0" presId="urn:microsoft.com/office/officeart/2005/8/layout/vList2"/>
    <dgm:cxn modelId="{D960B3C6-0830-4118-A83F-CB9A171076AA}" type="presParOf" srcId="{F5EC4BA0-FD1B-4C81-97BA-D7E15670476A}" destId="{3FF5FAA1-3B8F-40DB-A2F0-FFA38C5168FE}" srcOrd="4" destOrd="0" presId="urn:microsoft.com/office/officeart/2005/8/layout/vList2"/>
    <dgm:cxn modelId="{9EB8CB34-C1E4-420A-A636-61726906DB50}" type="presParOf" srcId="{F5EC4BA0-FD1B-4C81-97BA-D7E15670476A}" destId="{0B6ABC07-0B02-4ED3-9DEA-168F51F81B1D}" srcOrd="5" destOrd="0" presId="urn:microsoft.com/office/officeart/2005/8/layout/vList2"/>
    <dgm:cxn modelId="{38058736-4A75-4097-BCE5-828D223E3249}" type="presParOf" srcId="{F5EC4BA0-FD1B-4C81-97BA-D7E15670476A}" destId="{43AE35E0-9E0A-4836-A806-54DEE70B99D5}" srcOrd="6" destOrd="0" presId="urn:microsoft.com/office/officeart/2005/8/layout/vList2"/>
    <dgm:cxn modelId="{5B53AD53-0840-4160-9961-D9B3E02CA675}" type="presParOf" srcId="{F5EC4BA0-FD1B-4C81-97BA-D7E15670476A}" destId="{37E428FA-C6C1-4E19-A915-3E4FB2D1E544}" srcOrd="7" destOrd="0" presId="urn:microsoft.com/office/officeart/2005/8/layout/vList2"/>
    <dgm:cxn modelId="{CCECB10A-723E-494B-A724-EE4AA0AC2E53}" type="presParOf" srcId="{F5EC4BA0-FD1B-4C81-97BA-D7E15670476A}" destId="{B27F2828-E42C-4D28-9DD0-D44B66726FA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DBF27-552E-463C-87A9-91FEA9BBB438}"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A7B75096-24FC-4481-B33E-F884B2783004}">
      <dgm:prSet phldrT="[Text]" custT="1"/>
      <dgm:spPr/>
      <dgm:t>
        <a:bodyPr/>
        <a:lstStyle/>
        <a:p>
          <a:pPr algn="l"/>
          <a:r>
            <a:rPr lang="en-US" sz="2400" b="1" dirty="0" smtClean="0">
              <a:latin typeface="Calibri" panose="020F0502020204030204" pitchFamily="34" charset="0"/>
            </a:rPr>
            <a:t> </a:t>
          </a:r>
          <a:r>
            <a:rPr lang="en-US" sz="3200" b="1" dirty="0" smtClean="0">
              <a:latin typeface="Calibri" panose="020F0502020204030204" pitchFamily="34" charset="0"/>
            </a:rPr>
            <a:t>PHASE 1</a:t>
          </a:r>
        </a:p>
      </dgm:t>
    </dgm:pt>
    <dgm:pt modelId="{8C7AFA8E-9DF9-4DDD-90D2-F02CF458A399}" type="parTrans" cxnId="{6F687E0A-63FA-49C4-A0F7-B50EF8B2B2AE}">
      <dgm:prSet/>
      <dgm:spPr/>
      <dgm:t>
        <a:bodyPr/>
        <a:lstStyle/>
        <a:p>
          <a:endParaRPr lang="en-US"/>
        </a:p>
      </dgm:t>
    </dgm:pt>
    <dgm:pt modelId="{72FBDC7F-78FC-4B8F-88BF-25E7FD640727}" type="sibTrans" cxnId="{6F687E0A-63FA-49C4-A0F7-B50EF8B2B2AE}">
      <dgm:prSet/>
      <dgm:spPr/>
      <dgm:t>
        <a:bodyPr/>
        <a:lstStyle/>
        <a:p>
          <a:endParaRPr lang="en-US"/>
        </a:p>
      </dgm:t>
    </dgm:pt>
    <dgm:pt modelId="{5D3EB3F5-19C6-4A8F-AFE9-4019B2151DE5}">
      <dgm:prSet phldrT="[Text]" custT="1"/>
      <dgm:spPr/>
      <dgm:t>
        <a:bodyPr/>
        <a:lstStyle/>
        <a:p>
          <a:pPr algn="l"/>
          <a:r>
            <a:rPr lang="en-US" sz="3200" b="1" dirty="0" smtClean="0">
              <a:latin typeface="Calibri" panose="020F0502020204030204" pitchFamily="34" charset="0"/>
            </a:rPr>
            <a:t>PHASE 3</a:t>
          </a:r>
          <a:endParaRPr lang="en-US" sz="3200" b="1" dirty="0">
            <a:latin typeface="Calibri" panose="020F0502020204030204" pitchFamily="34" charset="0"/>
          </a:endParaRPr>
        </a:p>
      </dgm:t>
    </dgm:pt>
    <dgm:pt modelId="{204C25FD-E74B-41F2-87B1-8915D76A05DF}" type="parTrans" cxnId="{236E20E3-27C4-4CEF-8C17-92F7C97D345C}">
      <dgm:prSet/>
      <dgm:spPr/>
      <dgm:t>
        <a:bodyPr/>
        <a:lstStyle/>
        <a:p>
          <a:endParaRPr lang="en-US"/>
        </a:p>
      </dgm:t>
    </dgm:pt>
    <dgm:pt modelId="{972F4081-E1F3-45D1-88CD-35043F72C347}" type="sibTrans" cxnId="{236E20E3-27C4-4CEF-8C17-92F7C97D345C}">
      <dgm:prSet/>
      <dgm:spPr/>
      <dgm:t>
        <a:bodyPr/>
        <a:lstStyle/>
        <a:p>
          <a:endParaRPr lang="en-US"/>
        </a:p>
      </dgm:t>
    </dgm:pt>
    <dgm:pt modelId="{4D9AF54A-712D-4602-BED4-F8B686D8EC36}">
      <dgm:prSet custT="1"/>
      <dgm:spPr/>
      <dgm:t>
        <a:bodyPr/>
        <a:lstStyle/>
        <a:p>
          <a:pPr algn="l"/>
          <a:r>
            <a:rPr lang="en-US" sz="3200" b="1" dirty="0" smtClean="0">
              <a:latin typeface="Calibri" panose="020F0502020204030204" pitchFamily="34" charset="0"/>
            </a:rPr>
            <a:t>PHASE 2</a:t>
          </a:r>
        </a:p>
      </dgm:t>
    </dgm:pt>
    <dgm:pt modelId="{C3884B75-3C8E-465E-9236-5266DEF1002D}" type="sibTrans" cxnId="{2D3E1728-C510-4D07-9847-1E675786D8EE}">
      <dgm:prSet/>
      <dgm:spPr/>
      <dgm:t>
        <a:bodyPr/>
        <a:lstStyle/>
        <a:p>
          <a:endParaRPr lang="en-US"/>
        </a:p>
      </dgm:t>
    </dgm:pt>
    <dgm:pt modelId="{204B8AF8-D975-476A-AAC8-94B62DDC52FE}" type="parTrans" cxnId="{2D3E1728-C510-4D07-9847-1E675786D8EE}">
      <dgm:prSet/>
      <dgm:spPr/>
      <dgm:t>
        <a:bodyPr/>
        <a:lstStyle/>
        <a:p>
          <a:endParaRPr lang="en-US"/>
        </a:p>
      </dgm:t>
    </dgm:pt>
    <dgm:pt modelId="{DF613AFA-8B35-4868-855E-B0EDA030B016}">
      <dgm:prSet custT="1"/>
      <dgm:spPr/>
      <dgm:t>
        <a:bodyPr/>
        <a:lstStyle/>
        <a:p>
          <a:r>
            <a:rPr lang="en-US" sz="2400" b="1" dirty="0" smtClean="0">
              <a:latin typeface="Calibri" panose="020F0502020204030204" pitchFamily="34" charset="0"/>
            </a:rPr>
            <a:t>Feasibility and Planning </a:t>
          </a:r>
          <a:endParaRPr lang="en-US" sz="2400" b="1" dirty="0">
            <a:latin typeface="Calibri" panose="020F0502020204030204" pitchFamily="34" charset="0"/>
          </a:endParaRPr>
        </a:p>
      </dgm:t>
    </dgm:pt>
    <dgm:pt modelId="{B41F3234-1CCC-4F1D-941B-E8144BC57F75}" type="parTrans" cxnId="{B94B5F38-6C1C-443A-838B-A579376685DD}">
      <dgm:prSet/>
      <dgm:spPr/>
      <dgm:t>
        <a:bodyPr/>
        <a:lstStyle/>
        <a:p>
          <a:endParaRPr lang="en-US"/>
        </a:p>
      </dgm:t>
    </dgm:pt>
    <dgm:pt modelId="{EB43C8C1-E313-42A3-8411-28E3AD0645D5}" type="sibTrans" cxnId="{B94B5F38-6C1C-443A-838B-A579376685DD}">
      <dgm:prSet/>
      <dgm:spPr/>
      <dgm:t>
        <a:bodyPr/>
        <a:lstStyle/>
        <a:p>
          <a:endParaRPr lang="en-US"/>
        </a:p>
      </dgm:t>
    </dgm:pt>
    <dgm:pt modelId="{A829992B-AA90-4CF0-A48B-9772B969093C}">
      <dgm:prSet custT="1"/>
      <dgm:spPr/>
      <dgm:t>
        <a:bodyPr/>
        <a:lstStyle/>
        <a:p>
          <a:r>
            <a:rPr lang="en-US" sz="1800" b="1" dirty="0" smtClean="0">
              <a:latin typeface="Calibri" panose="020F0502020204030204" pitchFamily="34" charset="0"/>
            </a:rPr>
            <a:t>Outreach</a:t>
          </a:r>
          <a:endParaRPr lang="en-US" sz="1800" b="1" dirty="0">
            <a:latin typeface="Calibri" panose="020F0502020204030204" pitchFamily="34" charset="0"/>
          </a:endParaRPr>
        </a:p>
      </dgm:t>
    </dgm:pt>
    <dgm:pt modelId="{65DE20EF-CEC4-44E2-B973-CD7674D5C5EE}" type="parTrans" cxnId="{8F49B046-6929-4B09-A90A-DB9038502BAF}">
      <dgm:prSet/>
      <dgm:spPr/>
      <dgm:t>
        <a:bodyPr/>
        <a:lstStyle/>
        <a:p>
          <a:endParaRPr lang="en-US"/>
        </a:p>
      </dgm:t>
    </dgm:pt>
    <dgm:pt modelId="{4E868B80-76EA-44B1-A93D-1A888AFB95D3}" type="sibTrans" cxnId="{8F49B046-6929-4B09-A90A-DB9038502BAF}">
      <dgm:prSet/>
      <dgm:spPr/>
      <dgm:t>
        <a:bodyPr/>
        <a:lstStyle/>
        <a:p>
          <a:endParaRPr lang="en-US"/>
        </a:p>
      </dgm:t>
    </dgm:pt>
    <dgm:pt modelId="{63EBBF07-0F3B-4564-90EC-79FCC637B834}">
      <dgm:prSet custT="1"/>
      <dgm:spPr/>
      <dgm:t>
        <a:bodyPr/>
        <a:lstStyle/>
        <a:p>
          <a:r>
            <a:rPr lang="en-US" sz="1800" b="1" dirty="0" smtClean="0">
              <a:latin typeface="Calibri" panose="020F0502020204030204" pitchFamily="34" charset="0"/>
            </a:rPr>
            <a:t>Legislative Authorization and Balloting</a:t>
          </a:r>
          <a:endParaRPr lang="en-US" sz="1800" b="1" dirty="0">
            <a:latin typeface="Calibri" panose="020F0502020204030204" pitchFamily="34" charset="0"/>
          </a:endParaRPr>
        </a:p>
      </dgm:t>
    </dgm:pt>
    <dgm:pt modelId="{005D4B6C-92A7-4AD8-8CC8-30B7B64F92FC}" type="parTrans" cxnId="{79E3ACED-DBD8-4D56-AC95-EF4B82154771}">
      <dgm:prSet/>
      <dgm:spPr/>
      <dgm:t>
        <a:bodyPr/>
        <a:lstStyle/>
        <a:p>
          <a:endParaRPr lang="en-US"/>
        </a:p>
      </dgm:t>
    </dgm:pt>
    <dgm:pt modelId="{52691BB1-3976-40ED-AAA4-544C5188BE77}" type="sibTrans" cxnId="{79E3ACED-DBD8-4D56-AC95-EF4B82154771}">
      <dgm:prSet/>
      <dgm:spPr/>
      <dgm:t>
        <a:bodyPr/>
        <a:lstStyle/>
        <a:p>
          <a:endParaRPr lang="en-US"/>
        </a:p>
      </dgm:t>
    </dgm:pt>
    <dgm:pt modelId="{354BB160-6460-40B1-BDA4-8CD5054713E4}">
      <dgm:prSet custT="1"/>
      <dgm:spPr/>
      <dgm:t>
        <a:bodyPr/>
        <a:lstStyle/>
        <a:p>
          <a:r>
            <a:rPr lang="en-US" sz="1800" b="0" dirty="0" smtClean="0">
              <a:latin typeface="Calibri" panose="020F0502020204030204" pitchFamily="34" charset="0"/>
            </a:rPr>
            <a:t>(3-4 months)</a:t>
          </a:r>
          <a:endParaRPr lang="en-US" sz="1800" b="0" dirty="0">
            <a:latin typeface="Calibri" panose="020F0502020204030204" pitchFamily="34" charset="0"/>
          </a:endParaRPr>
        </a:p>
      </dgm:t>
    </dgm:pt>
    <dgm:pt modelId="{AE7B5470-0A1C-46A6-90D4-DB4F493B1A3A}" type="parTrans" cxnId="{A25A58CF-84DE-4758-85B2-1682F5378175}">
      <dgm:prSet/>
      <dgm:spPr/>
      <dgm:t>
        <a:bodyPr/>
        <a:lstStyle/>
        <a:p>
          <a:endParaRPr lang="en-US"/>
        </a:p>
      </dgm:t>
    </dgm:pt>
    <dgm:pt modelId="{823EF6D2-AAFF-4546-872F-AF8677F1D077}" type="sibTrans" cxnId="{A25A58CF-84DE-4758-85B2-1682F5378175}">
      <dgm:prSet/>
      <dgm:spPr/>
      <dgm:t>
        <a:bodyPr/>
        <a:lstStyle/>
        <a:p>
          <a:endParaRPr lang="en-US"/>
        </a:p>
      </dgm:t>
    </dgm:pt>
    <dgm:pt modelId="{06547D8E-601E-4591-AB58-2765F81068CF}">
      <dgm:prSet custT="1"/>
      <dgm:spPr/>
      <dgm:t>
        <a:bodyPr/>
        <a:lstStyle/>
        <a:p>
          <a:r>
            <a:rPr lang="en-US" sz="1800" b="0" dirty="0" smtClean="0">
              <a:latin typeface="Calibri" panose="020F0502020204030204" pitchFamily="34" charset="0"/>
            </a:rPr>
            <a:t>(12-18 months)</a:t>
          </a:r>
        </a:p>
        <a:p>
          <a:endParaRPr lang="en-US" sz="2000" b="0" dirty="0" smtClean="0">
            <a:latin typeface="Calibri" panose="020F0502020204030204" pitchFamily="34" charset="0"/>
          </a:endParaRPr>
        </a:p>
        <a:p>
          <a:endParaRPr lang="en-US" sz="2000" b="0" dirty="0">
            <a:latin typeface="Calibri" panose="020F0502020204030204" pitchFamily="34" charset="0"/>
          </a:endParaRPr>
        </a:p>
      </dgm:t>
    </dgm:pt>
    <dgm:pt modelId="{C9826D75-2B32-4D6B-937F-F38411A12813}" type="parTrans" cxnId="{CB28B37C-D55F-456C-87A3-959BB896A8A2}">
      <dgm:prSet/>
      <dgm:spPr/>
      <dgm:t>
        <a:bodyPr/>
        <a:lstStyle/>
        <a:p>
          <a:endParaRPr lang="en-US"/>
        </a:p>
      </dgm:t>
    </dgm:pt>
    <dgm:pt modelId="{1778AF02-6DF4-49BF-AE27-034CBF998307}" type="sibTrans" cxnId="{CB28B37C-D55F-456C-87A3-959BB896A8A2}">
      <dgm:prSet/>
      <dgm:spPr/>
      <dgm:t>
        <a:bodyPr/>
        <a:lstStyle/>
        <a:p>
          <a:endParaRPr lang="en-US"/>
        </a:p>
      </dgm:t>
    </dgm:pt>
    <dgm:pt modelId="{7529CD95-91AF-4E19-B1FA-772E977B6ECF}">
      <dgm:prSet custT="1"/>
      <dgm:spPr/>
      <dgm:t>
        <a:bodyPr/>
        <a:lstStyle/>
        <a:p>
          <a:r>
            <a:rPr lang="en-US" sz="1800" b="0" dirty="0" smtClean="0">
              <a:latin typeface="Calibri" panose="020F0502020204030204" pitchFamily="34" charset="0"/>
            </a:rPr>
            <a:t>(4-12 months)</a:t>
          </a:r>
          <a:endParaRPr lang="en-US" sz="1800" b="1" dirty="0">
            <a:latin typeface="Calibri" panose="020F0502020204030204" pitchFamily="34" charset="0"/>
          </a:endParaRPr>
        </a:p>
      </dgm:t>
    </dgm:pt>
    <dgm:pt modelId="{05B5E928-CA99-4DCF-AA46-951E79A86EC3}" type="parTrans" cxnId="{E7CAA534-89F6-4614-ADF5-ADDD1E0539E6}">
      <dgm:prSet/>
      <dgm:spPr/>
      <dgm:t>
        <a:bodyPr/>
        <a:lstStyle/>
        <a:p>
          <a:endParaRPr lang="en-US"/>
        </a:p>
      </dgm:t>
    </dgm:pt>
    <dgm:pt modelId="{1D294FB4-B2D0-419A-8A95-2ED40E8B9E5B}" type="sibTrans" cxnId="{E7CAA534-89F6-4614-ADF5-ADDD1E0539E6}">
      <dgm:prSet/>
      <dgm:spPr/>
      <dgm:t>
        <a:bodyPr/>
        <a:lstStyle/>
        <a:p>
          <a:endParaRPr lang="en-US"/>
        </a:p>
      </dgm:t>
    </dgm:pt>
    <dgm:pt modelId="{E388CBE8-C1DE-4BC7-9B10-EC7C7B097F3E}" type="pres">
      <dgm:prSet presAssocID="{788DBF27-552E-463C-87A9-91FEA9BBB438}" presName="rootnode" presStyleCnt="0">
        <dgm:presLayoutVars>
          <dgm:chMax/>
          <dgm:chPref/>
          <dgm:dir/>
          <dgm:animLvl val="lvl"/>
        </dgm:presLayoutVars>
      </dgm:prSet>
      <dgm:spPr/>
      <dgm:t>
        <a:bodyPr/>
        <a:lstStyle/>
        <a:p>
          <a:endParaRPr lang="en-US"/>
        </a:p>
      </dgm:t>
    </dgm:pt>
    <dgm:pt modelId="{E1AACA16-42A6-44F8-8460-50258B34BF52}" type="pres">
      <dgm:prSet presAssocID="{A7B75096-24FC-4481-B33E-F884B2783004}" presName="composite" presStyleCnt="0"/>
      <dgm:spPr/>
    </dgm:pt>
    <dgm:pt modelId="{05DA7B79-4666-44CA-9CAA-1288033A867F}" type="pres">
      <dgm:prSet presAssocID="{A7B75096-24FC-4481-B33E-F884B2783004}" presName="LShape" presStyleLbl="alignNode1" presStyleIdx="0" presStyleCnt="5"/>
      <dgm:spPr/>
    </dgm:pt>
    <dgm:pt modelId="{2BE16ADB-BAC6-4650-A27E-49CE8EF1D681}" type="pres">
      <dgm:prSet presAssocID="{A7B75096-24FC-4481-B33E-F884B2783004}" presName="ParentText" presStyleLbl="revTx" presStyleIdx="0" presStyleCnt="3">
        <dgm:presLayoutVars>
          <dgm:chMax val="0"/>
          <dgm:chPref val="0"/>
          <dgm:bulletEnabled val="1"/>
        </dgm:presLayoutVars>
      </dgm:prSet>
      <dgm:spPr/>
      <dgm:t>
        <a:bodyPr/>
        <a:lstStyle/>
        <a:p>
          <a:endParaRPr lang="en-US"/>
        </a:p>
      </dgm:t>
    </dgm:pt>
    <dgm:pt modelId="{34CFAE27-0280-453E-8E78-73F5BAEC9B32}" type="pres">
      <dgm:prSet presAssocID="{A7B75096-24FC-4481-B33E-F884B2783004}" presName="Triangle" presStyleLbl="alignNode1" presStyleIdx="1" presStyleCnt="5"/>
      <dgm:spPr/>
    </dgm:pt>
    <dgm:pt modelId="{92ED109C-4924-4D30-8E4C-291DB1449842}" type="pres">
      <dgm:prSet presAssocID="{72FBDC7F-78FC-4B8F-88BF-25E7FD640727}" presName="sibTrans" presStyleCnt="0"/>
      <dgm:spPr/>
    </dgm:pt>
    <dgm:pt modelId="{F59D842E-5163-4B7F-8D67-79398DCF33F0}" type="pres">
      <dgm:prSet presAssocID="{72FBDC7F-78FC-4B8F-88BF-25E7FD640727}" presName="space" presStyleCnt="0"/>
      <dgm:spPr/>
    </dgm:pt>
    <dgm:pt modelId="{64B8C488-EF3D-4EB1-A35C-AABFA9D0EC9C}" type="pres">
      <dgm:prSet presAssocID="{4D9AF54A-712D-4602-BED4-F8B686D8EC36}" presName="composite" presStyleCnt="0"/>
      <dgm:spPr/>
    </dgm:pt>
    <dgm:pt modelId="{AFF2B37B-6BC6-41E4-B2A5-EB1F5C617865}" type="pres">
      <dgm:prSet presAssocID="{4D9AF54A-712D-4602-BED4-F8B686D8EC36}" presName="LShape" presStyleLbl="alignNode1" presStyleIdx="2" presStyleCnt="5"/>
      <dgm:spPr/>
    </dgm:pt>
    <dgm:pt modelId="{99CF6155-BA80-41F0-BCAD-A01AAD615F41}" type="pres">
      <dgm:prSet presAssocID="{4D9AF54A-712D-4602-BED4-F8B686D8EC36}" presName="ParentText" presStyleLbl="revTx" presStyleIdx="1" presStyleCnt="3">
        <dgm:presLayoutVars>
          <dgm:chMax val="0"/>
          <dgm:chPref val="0"/>
          <dgm:bulletEnabled val="1"/>
        </dgm:presLayoutVars>
      </dgm:prSet>
      <dgm:spPr/>
      <dgm:t>
        <a:bodyPr/>
        <a:lstStyle/>
        <a:p>
          <a:endParaRPr lang="en-US"/>
        </a:p>
      </dgm:t>
    </dgm:pt>
    <dgm:pt modelId="{D7A7CDDA-C9F5-4BBD-8DC9-EC61F8455C6A}" type="pres">
      <dgm:prSet presAssocID="{4D9AF54A-712D-4602-BED4-F8B686D8EC36}" presName="Triangle" presStyleLbl="alignNode1" presStyleIdx="3" presStyleCnt="5"/>
      <dgm:spPr/>
    </dgm:pt>
    <dgm:pt modelId="{4B4285AE-6A94-4ECE-8322-4338C70AF0C0}" type="pres">
      <dgm:prSet presAssocID="{C3884B75-3C8E-465E-9236-5266DEF1002D}" presName="sibTrans" presStyleCnt="0"/>
      <dgm:spPr/>
    </dgm:pt>
    <dgm:pt modelId="{7939763D-F0E5-4AD5-81E5-33B51939E138}" type="pres">
      <dgm:prSet presAssocID="{C3884B75-3C8E-465E-9236-5266DEF1002D}" presName="space" presStyleCnt="0"/>
      <dgm:spPr/>
    </dgm:pt>
    <dgm:pt modelId="{2863F216-441E-45C5-A19F-B77B1574C165}" type="pres">
      <dgm:prSet presAssocID="{5D3EB3F5-19C6-4A8F-AFE9-4019B2151DE5}" presName="composite" presStyleCnt="0"/>
      <dgm:spPr/>
    </dgm:pt>
    <dgm:pt modelId="{56072C53-BE0B-43FF-9B85-385246045A34}" type="pres">
      <dgm:prSet presAssocID="{5D3EB3F5-19C6-4A8F-AFE9-4019B2151DE5}" presName="LShape" presStyleLbl="alignNode1" presStyleIdx="4" presStyleCnt="5"/>
      <dgm:spPr>
        <a:solidFill>
          <a:schemeClr val="bg2">
            <a:lumMod val="40000"/>
            <a:lumOff val="60000"/>
          </a:schemeClr>
        </a:solidFill>
        <a:ln>
          <a:solidFill>
            <a:schemeClr val="bg2">
              <a:lumMod val="40000"/>
              <a:lumOff val="60000"/>
            </a:schemeClr>
          </a:solidFill>
        </a:ln>
      </dgm:spPr>
      <dgm:t>
        <a:bodyPr/>
        <a:lstStyle/>
        <a:p>
          <a:endParaRPr lang="en-US"/>
        </a:p>
      </dgm:t>
    </dgm:pt>
    <dgm:pt modelId="{1A93D9E0-F613-423E-B080-4CCA276D253B}" type="pres">
      <dgm:prSet presAssocID="{5D3EB3F5-19C6-4A8F-AFE9-4019B2151DE5}" presName="ParentText" presStyleLbl="revTx" presStyleIdx="2" presStyleCnt="3">
        <dgm:presLayoutVars>
          <dgm:chMax val="0"/>
          <dgm:chPref val="0"/>
          <dgm:bulletEnabled val="1"/>
        </dgm:presLayoutVars>
      </dgm:prSet>
      <dgm:spPr/>
      <dgm:t>
        <a:bodyPr/>
        <a:lstStyle/>
        <a:p>
          <a:endParaRPr lang="en-US"/>
        </a:p>
      </dgm:t>
    </dgm:pt>
  </dgm:ptLst>
  <dgm:cxnLst>
    <dgm:cxn modelId="{8F49B046-6929-4B09-A90A-DB9038502BAF}" srcId="{4D9AF54A-712D-4602-BED4-F8B686D8EC36}" destId="{A829992B-AA90-4CF0-A48B-9772B969093C}" srcOrd="0" destOrd="0" parTransId="{65DE20EF-CEC4-44E2-B973-CD7674D5C5EE}" sibTransId="{4E868B80-76EA-44B1-A93D-1A888AFB95D3}"/>
    <dgm:cxn modelId="{189B87AE-1716-492E-8A24-C1B2102226A4}" type="presOf" srcId="{4D9AF54A-712D-4602-BED4-F8B686D8EC36}" destId="{99CF6155-BA80-41F0-BCAD-A01AAD615F41}" srcOrd="0" destOrd="0" presId="urn:microsoft.com/office/officeart/2009/3/layout/StepUpProcess"/>
    <dgm:cxn modelId="{5EA5133D-B587-4336-9FBA-EF4914AE718C}" type="presOf" srcId="{A829992B-AA90-4CF0-A48B-9772B969093C}" destId="{99CF6155-BA80-41F0-BCAD-A01AAD615F41}" srcOrd="0" destOrd="1" presId="urn:microsoft.com/office/officeart/2009/3/layout/StepUpProcess"/>
    <dgm:cxn modelId="{4673BFFB-7573-4F07-8AF6-2E43A5BEDBCF}" type="presOf" srcId="{63EBBF07-0F3B-4564-90EC-79FCC637B834}" destId="{1A93D9E0-F613-423E-B080-4CCA276D253B}" srcOrd="0" destOrd="1" presId="urn:microsoft.com/office/officeart/2009/3/layout/StepUpProcess"/>
    <dgm:cxn modelId="{A25A58CF-84DE-4758-85B2-1682F5378175}" srcId="{5D3EB3F5-19C6-4A8F-AFE9-4019B2151DE5}" destId="{354BB160-6460-40B1-BDA4-8CD5054713E4}" srcOrd="1" destOrd="0" parTransId="{AE7B5470-0A1C-46A6-90D4-DB4F493B1A3A}" sibTransId="{823EF6D2-AAFF-4546-872F-AF8677F1D077}"/>
    <dgm:cxn modelId="{861F7F8A-7708-40A5-9CA8-F1DD6CE9D4A2}" type="presOf" srcId="{06547D8E-601E-4591-AB58-2765F81068CF}" destId="{2BE16ADB-BAC6-4650-A27E-49CE8EF1D681}" srcOrd="0" destOrd="2" presId="urn:microsoft.com/office/officeart/2009/3/layout/StepUpProcess"/>
    <dgm:cxn modelId="{E7CAA534-89F6-4614-ADF5-ADDD1E0539E6}" srcId="{4D9AF54A-712D-4602-BED4-F8B686D8EC36}" destId="{7529CD95-91AF-4E19-B1FA-772E977B6ECF}" srcOrd="1" destOrd="0" parTransId="{05B5E928-CA99-4DCF-AA46-951E79A86EC3}" sibTransId="{1D294FB4-B2D0-419A-8A95-2ED40E8B9E5B}"/>
    <dgm:cxn modelId="{8CC65F8A-6BA4-46F5-9823-DC35E2F38C90}" type="presOf" srcId="{7529CD95-91AF-4E19-B1FA-772E977B6ECF}" destId="{99CF6155-BA80-41F0-BCAD-A01AAD615F41}" srcOrd="0" destOrd="2" presId="urn:microsoft.com/office/officeart/2009/3/layout/StepUpProcess"/>
    <dgm:cxn modelId="{9B716FBE-9CD3-4D5A-9D5D-94BA8FF29836}" type="presOf" srcId="{A7B75096-24FC-4481-B33E-F884B2783004}" destId="{2BE16ADB-BAC6-4650-A27E-49CE8EF1D681}" srcOrd="0" destOrd="0" presId="urn:microsoft.com/office/officeart/2009/3/layout/StepUpProcess"/>
    <dgm:cxn modelId="{C876466B-D074-4EB0-9C4E-C204E2D3F75F}" type="presOf" srcId="{788DBF27-552E-463C-87A9-91FEA9BBB438}" destId="{E388CBE8-C1DE-4BC7-9B10-EC7C7B097F3E}" srcOrd="0" destOrd="0" presId="urn:microsoft.com/office/officeart/2009/3/layout/StepUpProcess"/>
    <dgm:cxn modelId="{236E20E3-27C4-4CEF-8C17-92F7C97D345C}" srcId="{788DBF27-552E-463C-87A9-91FEA9BBB438}" destId="{5D3EB3F5-19C6-4A8F-AFE9-4019B2151DE5}" srcOrd="2" destOrd="0" parTransId="{204C25FD-E74B-41F2-87B1-8915D76A05DF}" sibTransId="{972F4081-E1F3-45D1-88CD-35043F72C347}"/>
    <dgm:cxn modelId="{2D3E1728-C510-4D07-9847-1E675786D8EE}" srcId="{788DBF27-552E-463C-87A9-91FEA9BBB438}" destId="{4D9AF54A-712D-4602-BED4-F8B686D8EC36}" srcOrd="1" destOrd="0" parTransId="{204B8AF8-D975-476A-AAC8-94B62DDC52FE}" sibTransId="{C3884B75-3C8E-465E-9236-5266DEF1002D}"/>
    <dgm:cxn modelId="{A91E7E60-8BE9-4289-BFE3-F0C1D2A93530}" type="presOf" srcId="{5D3EB3F5-19C6-4A8F-AFE9-4019B2151DE5}" destId="{1A93D9E0-F613-423E-B080-4CCA276D253B}" srcOrd="0" destOrd="0" presId="urn:microsoft.com/office/officeart/2009/3/layout/StepUpProcess"/>
    <dgm:cxn modelId="{C07CD89B-79AD-492B-83E6-920CB1E61619}" type="presOf" srcId="{DF613AFA-8B35-4868-855E-B0EDA030B016}" destId="{2BE16ADB-BAC6-4650-A27E-49CE8EF1D681}" srcOrd="0" destOrd="1" presId="urn:microsoft.com/office/officeart/2009/3/layout/StepUpProcess"/>
    <dgm:cxn modelId="{D26DAF4F-651B-4418-83E0-51CA6BDD1330}" type="presOf" srcId="{354BB160-6460-40B1-BDA4-8CD5054713E4}" destId="{1A93D9E0-F613-423E-B080-4CCA276D253B}" srcOrd="0" destOrd="2" presId="urn:microsoft.com/office/officeart/2009/3/layout/StepUpProcess"/>
    <dgm:cxn modelId="{CB28B37C-D55F-456C-87A3-959BB896A8A2}" srcId="{A7B75096-24FC-4481-B33E-F884B2783004}" destId="{06547D8E-601E-4591-AB58-2765F81068CF}" srcOrd="1" destOrd="0" parTransId="{C9826D75-2B32-4D6B-937F-F38411A12813}" sibTransId="{1778AF02-6DF4-49BF-AE27-034CBF998307}"/>
    <dgm:cxn modelId="{79E3ACED-DBD8-4D56-AC95-EF4B82154771}" srcId="{5D3EB3F5-19C6-4A8F-AFE9-4019B2151DE5}" destId="{63EBBF07-0F3B-4564-90EC-79FCC637B834}" srcOrd="0" destOrd="0" parTransId="{005D4B6C-92A7-4AD8-8CC8-30B7B64F92FC}" sibTransId="{52691BB1-3976-40ED-AAA4-544C5188BE77}"/>
    <dgm:cxn modelId="{B94B5F38-6C1C-443A-838B-A579376685DD}" srcId="{A7B75096-24FC-4481-B33E-F884B2783004}" destId="{DF613AFA-8B35-4868-855E-B0EDA030B016}" srcOrd="0" destOrd="0" parTransId="{B41F3234-1CCC-4F1D-941B-E8144BC57F75}" sibTransId="{EB43C8C1-E313-42A3-8411-28E3AD0645D5}"/>
    <dgm:cxn modelId="{6F687E0A-63FA-49C4-A0F7-B50EF8B2B2AE}" srcId="{788DBF27-552E-463C-87A9-91FEA9BBB438}" destId="{A7B75096-24FC-4481-B33E-F884B2783004}" srcOrd="0" destOrd="0" parTransId="{8C7AFA8E-9DF9-4DDD-90D2-F02CF458A399}" sibTransId="{72FBDC7F-78FC-4B8F-88BF-25E7FD640727}"/>
    <dgm:cxn modelId="{DA9FFDF8-ECEF-45DA-95E7-57DD90F51775}" type="presParOf" srcId="{E388CBE8-C1DE-4BC7-9B10-EC7C7B097F3E}" destId="{E1AACA16-42A6-44F8-8460-50258B34BF52}" srcOrd="0" destOrd="0" presId="urn:microsoft.com/office/officeart/2009/3/layout/StepUpProcess"/>
    <dgm:cxn modelId="{63B678F5-E641-449F-8689-9A838F36C43F}" type="presParOf" srcId="{E1AACA16-42A6-44F8-8460-50258B34BF52}" destId="{05DA7B79-4666-44CA-9CAA-1288033A867F}" srcOrd="0" destOrd="0" presId="urn:microsoft.com/office/officeart/2009/3/layout/StepUpProcess"/>
    <dgm:cxn modelId="{74F1CD17-A48F-40C2-B47B-8288F0F26274}" type="presParOf" srcId="{E1AACA16-42A6-44F8-8460-50258B34BF52}" destId="{2BE16ADB-BAC6-4650-A27E-49CE8EF1D681}" srcOrd="1" destOrd="0" presId="urn:microsoft.com/office/officeart/2009/3/layout/StepUpProcess"/>
    <dgm:cxn modelId="{DC95213E-3167-4ADC-9B53-DFF1A532137C}" type="presParOf" srcId="{E1AACA16-42A6-44F8-8460-50258B34BF52}" destId="{34CFAE27-0280-453E-8E78-73F5BAEC9B32}" srcOrd="2" destOrd="0" presId="urn:microsoft.com/office/officeart/2009/3/layout/StepUpProcess"/>
    <dgm:cxn modelId="{18E54F43-CD56-4320-AECF-2E687A41D6C3}" type="presParOf" srcId="{E388CBE8-C1DE-4BC7-9B10-EC7C7B097F3E}" destId="{92ED109C-4924-4D30-8E4C-291DB1449842}" srcOrd="1" destOrd="0" presId="urn:microsoft.com/office/officeart/2009/3/layout/StepUpProcess"/>
    <dgm:cxn modelId="{178AE214-76D1-48D8-A027-07089AA6A6BE}" type="presParOf" srcId="{92ED109C-4924-4D30-8E4C-291DB1449842}" destId="{F59D842E-5163-4B7F-8D67-79398DCF33F0}" srcOrd="0" destOrd="0" presId="urn:microsoft.com/office/officeart/2009/3/layout/StepUpProcess"/>
    <dgm:cxn modelId="{9D54339C-D8B0-4135-9620-9427C37A5B63}" type="presParOf" srcId="{E388CBE8-C1DE-4BC7-9B10-EC7C7B097F3E}" destId="{64B8C488-EF3D-4EB1-A35C-AABFA9D0EC9C}" srcOrd="2" destOrd="0" presId="urn:microsoft.com/office/officeart/2009/3/layout/StepUpProcess"/>
    <dgm:cxn modelId="{150ECD71-D010-4BC0-9034-99D61BAEC2A4}" type="presParOf" srcId="{64B8C488-EF3D-4EB1-A35C-AABFA9D0EC9C}" destId="{AFF2B37B-6BC6-41E4-B2A5-EB1F5C617865}" srcOrd="0" destOrd="0" presId="urn:microsoft.com/office/officeart/2009/3/layout/StepUpProcess"/>
    <dgm:cxn modelId="{00385682-4E82-412C-924D-6B3EF1D0AC1A}" type="presParOf" srcId="{64B8C488-EF3D-4EB1-A35C-AABFA9D0EC9C}" destId="{99CF6155-BA80-41F0-BCAD-A01AAD615F41}" srcOrd="1" destOrd="0" presId="urn:microsoft.com/office/officeart/2009/3/layout/StepUpProcess"/>
    <dgm:cxn modelId="{213C094B-279D-47D1-A742-B9D033AC19CC}" type="presParOf" srcId="{64B8C488-EF3D-4EB1-A35C-AABFA9D0EC9C}" destId="{D7A7CDDA-C9F5-4BBD-8DC9-EC61F8455C6A}" srcOrd="2" destOrd="0" presId="urn:microsoft.com/office/officeart/2009/3/layout/StepUpProcess"/>
    <dgm:cxn modelId="{CA7D0823-88B5-449B-838C-BAEDB763A9EF}" type="presParOf" srcId="{E388CBE8-C1DE-4BC7-9B10-EC7C7B097F3E}" destId="{4B4285AE-6A94-4ECE-8322-4338C70AF0C0}" srcOrd="3" destOrd="0" presId="urn:microsoft.com/office/officeart/2009/3/layout/StepUpProcess"/>
    <dgm:cxn modelId="{DC04F461-5D7A-4D53-B6AD-A67D1BA86706}" type="presParOf" srcId="{4B4285AE-6A94-4ECE-8322-4338C70AF0C0}" destId="{7939763D-F0E5-4AD5-81E5-33B51939E138}" srcOrd="0" destOrd="0" presId="urn:microsoft.com/office/officeart/2009/3/layout/StepUpProcess"/>
    <dgm:cxn modelId="{F8CBC4A0-0FD7-4ECC-9941-9953AF2463C7}" type="presParOf" srcId="{E388CBE8-C1DE-4BC7-9B10-EC7C7B097F3E}" destId="{2863F216-441E-45C5-A19F-B77B1574C165}" srcOrd="4" destOrd="0" presId="urn:microsoft.com/office/officeart/2009/3/layout/StepUpProcess"/>
    <dgm:cxn modelId="{97074909-66CD-44AB-9113-573F5C7FC1D2}" type="presParOf" srcId="{2863F216-441E-45C5-A19F-B77B1574C165}" destId="{56072C53-BE0B-43FF-9B85-385246045A34}" srcOrd="0" destOrd="0" presId="urn:microsoft.com/office/officeart/2009/3/layout/StepUpProcess"/>
    <dgm:cxn modelId="{AB5AFF8E-BFD4-43DF-9B76-EF25D4DF05BF}" type="presParOf" srcId="{2863F216-441E-45C5-A19F-B77B1574C165}" destId="{1A93D9E0-F613-423E-B080-4CCA276D253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774D471-EDD3-48AA-93EE-F940913360F6}" type="datetimeFigureOut">
              <a:rPr lang="en-US" smtClean="0"/>
              <a:t>12/8/2016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B891EA7-CAEB-45CC-ACAD-0DD81F786102}" type="slidenum">
              <a:rPr lang="en-US" smtClean="0"/>
              <a:t>‹#›</a:t>
            </a:fld>
            <a:endParaRPr lang="en-US"/>
          </a:p>
        </p:txBody>
      </p:sp>
    </p:spTree>
    <p:extLst>
      <p:ext uri="{BB962C8B-B14F-4D97-AF65-F5344CB8AC3E}">
        <p14:creationId xmlns:p14="http://schemas.microsoft.com/office/powerpoint/2010/main" val="1773478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atin typeface="Times" pitchFamily="18" charset="0"/>
                <a:ea typeface="Osaka" pitchFamily="64" charset="-128"/>
                <a:cs typeface="+mn-cs"/>
              </a:defRPr>
            </a:lvl1pPr>
          </a:lstStyle>
          <a:p>
            <a:pPr>
              <a:defRPr/>
            </a:pPr>
            <a:endParaRPr lang="en-US"/>
          </a:p>
        </p:txBody>
      </p:sp>
      <p:sp>
        <p:nvSpPr>
          <p:cNvPr id="5123"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Times" pitchFamily="18" charset="0"/>
                <a:ea typeface="Osaka" pitchFamily="64" charset="-128"/>
                <a:cs typeface="+mn-cs"/>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atin typeface="Times" pitchFamily="18" charset="0"/>
                <a:ea typeface="Osaka" pitchFamily="6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atin typeface="Times" pitchFamily="18" charset="0"/>
                <a:ea typeface="Osaka" pitchFamily="64" charset="-128"/>
                <a:cs typeface="+mn-cs"/>
              </a:defRPr>
            </a:lvl1pPr>
          </a:lstStyle>
          <a:p>
            <a:pPr>
              <a:defRPr/>
            </a:pPr>
            <a:fld id="{322A94E4-5762-403D-B023-41FF9C2C0EDF}" type="slidenum">
              <a:rPr lang="en-US"/>
              <a:pPr>
                <a:defRPr/>
              </a:pPr>
              <a:t>‹#›</a:t>
            </a:fld>
            <a:endParaRPr lang="en-US"/>
          </a:p>
        </p:txBody>
      </p:sp>
    </p:spTree>
    <p:extLst>
      <p:ext uri="{BB962C8B-B14F-4D97-AF65-F5344CB8AC3E}">
        <p14:creationId xmlns:p14="http://schemas.microsoft.com/office/powerpoint/2010/main" val="3235824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Osaka" pitchFamily="64" charset="-128"/>
        <a:cs typeface="Osaka"/>
      </a:defRPr>
    </a:lvl1pPr>
    <a:lvl2pPr marL="457200" algn="l" rtl="0" eaLnBrk="0" fontAlgn="base" hangingPunct="0">
      <a:spcBef>
        <a:spcPct val="30000"/>
      </a:spcBef>
      <a:spcAft>
        <a:spcPct val="0"/>
      </a:spcAft>
      <a:defRPr sz="1200" kern="1200">
        <a:solidFill>
          <a:schemeClr val="tx1"/>
        </a:solidFill>
        <a:latin typeface="Times" pitchFamily="18" charset="0"/>
        <a:ea typeface="Osaka" pitchFamily="64" charset="-128"/>
        <a:cs typeface="Osaka"/>
      </a:defRPr>
    </a:lvl2pPr>
    <a:lvl3pPr marL="914400" algn="l" rtl="0" eaLnBrk="0" fontAlgn="base" hangingPunct="0">
      <a:spcBef>
        <a:spcPct val="30000"/>
      </a:spcBef>
      <a:spcAft>
        <a:spcPct val="0"/>
      </a:spcAft>
      <a:defRPr sz="1200" kern="1200">
        <a:solidFill>
          <a:schemeClr val="tx1"/>
        </a:solidFill>
        <a:latin typeface="Times" pitchFamily="18" charset="0"/>
        <a:ea typeface="Osaka" pitchFamily="64" charset="-128"/>
        <a:cs typeface="Osaka"/>
      </a:defRPr>
    </a:lvl3pPr>
    <a:lvl4pPr marL="1371600" algn="l" rtl="0" eaLnBrk="0" fontAlgn="base" hangingPunct="0">
      <a:spcBef>
        <a:spcPct val="30000"/>
      </a:spcBef>
      <a:spcAft>
        <a:spcPct val="0"/>
      </a:spcAft>
      <a:defRPr sz="1200" kern="1200">
        <a:solidFill>
          <a:schemeClr val="tx1"/>
        </a:solidFill>
        <a:latin typeface="Times" pitchFamily="18" charset="0"/>
        <a:ea typeface="Osaka" pitchFamily="64" charset="-128"/>
        <a:cs typeface="Osaka"/>
      </a:defRPr>
    </a:lvl4pPr>
    <a:lvl5pPr marL="1828800" algn="l" rtl="0" eaLnBrk="0" fontAlgn="base" hangingPunct="0">
      <a:spcBef>
        <a:spcPct val="30000"/>
      </a:spcBef>
      <a:spcAft>
        <a:spcPct val="0"/>
      </a:spcAft>
      <a:defRPr sz="1200" kern="1200">
        <a:solidFill>
          <a:schemeClr val="tx1"/>
        </a:solidFill>
        <a:latin typeface="Times" pitchFamily="18" charset="0"/>
        <a:ea typeface="Osaka" pitchFamily="64" charset="-128"/>
        <a:cs typeface="Osak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Cover_background_4"/>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286000"/>
            <a:ext cx="7772400" cy="1143000"/>
          </a:xfrm>
        </p:spPr>
        <p:txBody>
          <a:bodyPr/>
          <a:lstStyle>
            <a:lvl1pPr>
              <a:defRPr b="0">
                <a:solidFill>
                  <a:srgbClr val="B2A28A"/>
                </a:solidFill>
              </a:defRPr>
            </a:lvl1pPr>
          </a:lstStyle>
          <a:p>
            <a:r>
              <a:rPr lang="en-US"/>
              <a:t>Click to edit Master title style</a:t>
            </a:r>
          </a:p>
        </p:txBody>
      </p:sp>
      <p:sp>
        <p:nvSpPr>
          <p:cNvPr id="3075" name="Rectangle 3"/>
          <p:cNvSpPr>
            <a:spLocks noGrp="1" noChangeArrowheads="1"/>
          </p:cNvSpPr>
          <p:nvPr>
            <p:ph type="subTitle" idx="1"/>
          </p:nvPr>
        </p:nvSpPr>
        <p:spPr>
          <a:xfrm>
            <a:off x="1371600" y="3352800"/>
            <a:ext cx="6400800" cy="1752600"/>
          </a:xfrm>
        </p:spPr>
        <p:txBody>
          <a:bodyPr/>
          <a:lstStyle>
            <a:lvl1pPr marL="0" indent="0" algn="ctr">
              <a:buFontTx/>
              <a:buNone/>
              <a:defRPr sz="25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750497D-CDD9-4717-8181-1E38B6F722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3F51A0A-A477-409B-BA9E-821E8DD9AF9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sldNum" sz="quarter" idx="10"/>
          </p:nvPr>
        </p:nvSpPr>
        <p:spPr>
          <a:ln/>
        </p:spPr>
        <p:txBody>
          <a:bodyPr/>
          <a:lstStyle>
            <a:lvl1pPr>
              <a:defRPr/>
            </a:lvl1pPr>
          </a:lstStyle>
          <a:p>
            <a:pPr>
              <a:defRPr/>
            </a:pPr>
            <a:fld id="{1D308F9F-5F90-4D98-ACED-1AC08028FE3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24889E71-BFBA-4966-93DD-53956C3C788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D6BB0302-9B3A-47EE-BF2C-64398FFD7B0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812E6A4F-9A62-49C0-92DE-025E206B766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D0873E85-3840-4746-AAC2-BE0DEB6F8A5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5D182646-E91A-4A21-940C-E645ECF6D86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F19FBE91-DE92-4731-B478-EF5F3CAB2C6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83C491FE-3010-42E2-98D3-164E64EB2A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60F0F08-26D1-42EF-9911-412D9C6A443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47C1CB64-3DDB-4B85-9433-988CF2F141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7CEB4995-5F5E-44E0-9E2C-AA47B44D0C4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46857E4F-415A-4C66-BBE9-38FBE901153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B165E7F-0C64-41B3-8B8B-61153FCD2B9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600200"/>
            <a:ext cx="20955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600200"/>
            <a:ext cx="61341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5257800" cy="715963"/>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5257800" cy="715963"/>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8BDFE3F-AA9F-497A-97CC-E41162E785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983CE2C-E5EB-45B2-8348-BFDCFAA5495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F1E1960-7634-47C2-B63C-827120C3C9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794887B-A17E-4D5F-81F7-8B0644A0B11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A0AA10A-1FB5-496A-B2E0-09107774BC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6171427-76FE-482E-AE6E-0F0FB2CE95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1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8.png"/><Relationship Id="rId2" Type="http://schemas.openxmlformats.org/officeDocument/2006/relationships/slideLayout" Target="../slideLayouts/slideLayout13.xml"/><Relationship Id="rId16"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SF_Logo2"/>
          <p:cNvPicPr>
            <a:picLocks noChangeAspect="1" noChangeArrowheads="1"/>
          </p:cNvPicPr>
          <p:nvPr userDrawn="1"/>
        </p:nvPicPr>
        <p:blipFill>
          <a:blip r:embed="rId13"/>
          <a:srcRect/>
          <a:stretch>
            <a:fillRect/>
          </a:stretch>
        </p:blipFill>
        <p:spPr bwMode="auto">
          <a:xfrm>
            <a:off x="228600" y="6049963"/>
            <a:ext cx="1981200" cy="655637"/>
          </a:xfrm>
          <a:prstGeom prst="rect">
            <a:avLst/>
          </a:prstGeom>
          <a:noFill/>
          <a:ln w="9525">
            <a:noFill/>
            <a:miter lim="800000"/>
            <a:headEnd/>
            <a:tailEnd/>
          </a:ln>
        </p:spPr>
      </p:pic>
      <p:pic>
        <p:nvPicPr>
          <p:cNvPr id="1027" name="Picture 14" descr="skyline"/>
          <p:cNvPicPr>
            <a:picLocks noChangeAspect="1" noChangeArrowheads="1"/>
          </p:cNvPicPr>
          <p:nvPr userDrawn="1"/>
        </p:nvPicPr>
        <p:blipFill>
          <a:blip r:embed="rId14"/>
          <a:srcRect/>
          <a:stretch>
            <a:fillRect/>
          </a:stretch>
        </p:blipFill>
        <p:spPr bwMode="auto">
          <a:xfrm>
            <a:off x="2209800" y="6061075"/>
            <a:ext cx="6934200" cy="796925"/>
          </a:xfrm>
          <a:prstGeom prst="rect">
            <a:avLst/>
          </a:prstGeom>
          <a:noFill/>
          <a:ln w="9525">
            <a:noFill/>
            <a:miter lim="800000"/>
            <a:headEnd/>
            <a:tailEnd/>
          </a:ln>
        </p:spPr>
      </p:pic>
      <p:sp>
        <p:nvSpPr>
          <p:cNvPr id="1028"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85800" y="1219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ea typeface="Osaka" pitchFamily="64" charset="-128"/>
                <a:cs typeface="+mn-cs"/>
              </a:defRPr>
            </a:lvl1pPr>
          </a:lstStyle>
          <a:p>
            <a:pPr>
              <a:defRPr/>
            </a:pPr>
            <a:fld id="{321023D2-35F9-4615-9C95-4CC4BD1D4D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3500" b="1">
          <a:solidFill>
            <a:schemeClr val="tx2"/>
          </a:solidFill>
          <a:latin typeface="+mj-lt"/>
          <a:ea typeface="+mj-ea"/>
          <a:cs typeface="Osaka"/>
        </a:defRPr>
      </a:lvl1pPr>
      <a:lvl2pPr algn="ctr" rtl="0" eaLnBrk="0" fontAlgn="base" hangingPunct="0">
        <a:spcBef>
          <a:spcPct val="0"/>
        </a:spcBef>
        <a:spcAft>
          <a:spcPct val="0"/>
        </a:spcAft>
        <a:defRPr sz="3500" b="1">
          <a:solidFill>
            <a:schemeClr val="tx2"/>
          </a:solidFill>
          <a:latin typeface="Arial" charset="0"/>
          <a:ea typeface="Osaka" pitchFamily="64" charset="-128"/>
          <a:cs typeface="Osaka"/>
        </a:defRPr>
      </a:lvl2pPr>
      <a:lvl3pPr algn="ctr" rtl="0" eaLnBrk="0" fontAlgn="base" hangingPunct="0">
        <a:spcBef>
          <a:spcPct val="0"/>
        </a:spcBef>
        <a:spcAft>
          <a:spcPct val="0"/>
        </a:spcAft>
        <a:defRPr sz="3500" b="1">
          <a:solidFill>
            <a:schemeClr val="tx2"/>
          </a:solidFill>
          <a:latin typeface="Arial" charset="0"/>
          <a:ea typeface="Osaka" pitchFamily="64" charset="-128"/>
          <a:cs typeface="Osaka"/>
        </a:defRPr>
      </a:lvl3pPr>
      <a:lvl4pPr algn="ctr" rtl="0" eaLnBrk="0" fontAlgn="base" hangingPunct="0">
        <a:spcBef>
          <a:spcPct val="0"/>
        </a:spcBef>
        <a:spcAft>
          <a:spcPct val="0"/>
        </a:spcAft>
        <a:defRPr sz="3500" b="1">
          <a:solidFill>
            <a:schemeClr val="tx2"/>
          </a:solidFill>
          <a:latin typeface="Arial" charset="0"/>
          <a:ea typeface="Osaka" pitchFamily="64" charset="-128"/>
          <a:cs typeface="Osaka"/>
        </a:defRPr>
      </a:lvl4pPr>
      <a:lvl5pPr algn="ctr" rtl="0" eaLnBrk="0" fontAlgn="base" hangingPunct="0">
        <a:spcBef>
          <a:spcPct val="0"/>
        </a:spcBef>
        <a:spcAft>
          <a:spcPct val="0"/>
        </a:spcAft>
        <a:defRPr sz="3500" b="1">
          <a:solidFill>
            <a:schemeClr val="tx2"/>
          </a:solidFill>
          <a:latin typeface="Arial" charset="0"/>
          <a:ea typeface="Osaka" pitchFamily="64" charset="-128"/>
          <a:cs typeface="Osaka"/>
        </a:defRPr>
      </a:lvl5pPr>
      <a:lvl6pPr marL="457200" algn="ctr" rtl="0" fontAlgn="base">
        <a:spcBef>
          <a:spcPct val="0"/>
        </a:spcBef>
        <a:spcAft>
          <a:spcPct val="0"/>
        </a:spcAft>
        <a:defRPr sz="3500" b="1">
          <a:solidFill>
            <a:schemeClr val="tx2"/>
          </a:solidFill>
          <a:latin typeface="Arial" charset="0"/>
          <a:ea typeface="Osaka" pitchFamily="64" charset="-128"/>
        </a:defRPr>
      </a:lvl6pPr>
      <a:lvl7pPr marL="914400" algn="ctr" rtl="0" fontAlgn="base">
        <a:spcBef>
          <a:spcPct val="0"/>
        </a:spcBef>
        <a:spcAft>
          <a:spcPct val="0"/>
        </a:spcAft>
        <a:defRPr sz="3500" b="1">
          <a:solidFill>
            <a:schemeClr val="tx2"/>
          </a:solidFill>
          <a:latin typeface="Arial" charset="0"/>
          <a:ea typeface="Osaka" pitchFamily="64" charset="-128"/>
        </a:defRPr>
      </a:lvl7pPr>
      <a:lvl8pPr marL="1371600" algn="ctr" rtl="0" fontAlgn="base">
        <a:spcBef>
          <a:spcPct val="0"/>
        </a:spcBef>
        <a:spcAft>
          <a:spcPct val="0"/>
        </a:spcAft>
        <a:defRPr sz="3500" b="1">
          <a:solidFill>
            <a:schemeClr val="tx2"/>
          </a:solidFill>
          <a:latin typeface="Arial" charset="0"/>
          <a:ea typeface="Osaka" pitchFamily="64" charset="-128"/>
        </a:defRPr>
      </a:lvl8pPr>
      <a:lvl9pPr marL="1828800" algn="ctr" rtl="0" fontAlgn="base">
        <a:spcBef>
          <a:spcPct val="0"/>
        </a:spcBef>
        <a:spcAft>
          <a:spcPct val="0"/>
        </a:spcAft>
        <a:defRPr sz="3500" b="1">
          <a:solidFill>
            <a:schemeClr val="tx2"/>
          </a:solidFill>
          <a:latin typeface="Arial" charset="0"/>
          <a:ea typeface="Osaka" pitchFamily="64" charset="-128"/>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Osaka"/>
        </a:defRPr>
      </a:lvl1pPr>
      <a:lvl2pPr marL="742950" indent="-285750" algn="l" rtl="0" eaLnBrk="0" fontAlgn="base" hangingPunct="0">
        <a:spcBef>
          <a:spcPct val="20000"/>
        </a:spcBef>
        <a:spcAft>
          <a:spcPct val="0"/>
        </a:spcAft>
        <a:buChar char="–"/>
        <a:defRPr sz="2800" b="1">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4BA81"/>
            </a:gs>
            <a:gs pos="100000">
              <a:schemeClr val="hlink"/>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sldNum" sz="quarter" idx="4"/>
          </p:nvPr>
        </p:nvSpPr>
        <p:spPr bwMode="auto">
          <a:xfrm>
            <a:off x="8610600" y="6534150"/>
            <a:ext cx="533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1E661C62-100D-4ADC-B37F-E2B4104A81CC}" type="slidenum">
              <a:rPr lang="en-US"/>
              <a:pPr>
                <a:defRPr/>
              </a:pPr>
              <a:t>‹#›</a:t>
            </a:fld>
            <a:endParaRPr lang="en-US"/>
          </a:p>
        </p:txBody>
      </p:sp>
      <p:pic>
        <p:nvPicPr>
          <p:cNvPr id="25603" name="Picture 3" descr="header_green_yrbiz"/>
          <p:cNvPicPr>
            <a:picLocks noChangeAspect="1" noChangeArrowheads="1"/>
          </p:cNvPicPr>
          <p:nvPr userDrawn="1"/>
        </p:nvPicPr>
        <p:blipFill>
          <a:blip r:embed="rId13"/>
          <a:srcRect/>
          <a:stretch>
            <a:fillRect/>
          </a:stretch>
        </p:blipFill>
        <p:spPr bwMode="auto">
          <a:xfrm>
            <a:off x="0" y="0"/>
            <a:ext cx="9144000" cy="1677988"/>
          </a:xfrm>
          <a:prstGeom prst="rect">
            <a:avLst/>
          </a:prstGeom>
          <a:noFill/>
          <a:ln w="9525">
            <a:noFill/>
            <a:miter lim="800000"/>
            <a:headEnd/>
            <a:tailEnd/>
          </a:ln>
        </p:spPr>
      </p:pic>
      <p:sp>
        <p:nvSpPr>
          <p:cNvPr id="25604" name="Text Box 4"/>
          <p:cNvSpPr txBox="1">
            <a:spLocks noChangeArrowheads="1"/>
          </p:cNvSpPr>
          <p:nvPr userDrawn="1"/>
        </p:nvSpPr>
        <p:spPr bwMode="auto">
          <a:xfrm>
            <a:off x="-152400" y="2286000"/>
            <a:ext cx="9296400" cy="1617663"/>
          </a:xfrm>
          <a:prstGeom prst="rect">
            <a:avLst/>
          </a:prstGeom>
          <a:noFill/>
          <a:ln w="9525">
            <a:noFill/>
            <a:miter lim="800000"/>
            <a:headEnd/>
            <a:tailEnd/>
          </a:ln>
          <a:effectLst/>
        </p:spPr>
        <p:txBody>
          <a:bodyPr>
            <a:spAutoFit/>
          </a:bodyPr>
          <a:lstStyle/>
          <a:p>
            <a:pPr algn="ctr">
              <a:defRPr/>
            </a:pPr>
            <a:r>
              <a:rPr lang="en-US" sz="3600" b="1">
                <a:latin typeface="Arial" charset="0"/>
                <a:cs typeface="Arial" charset="0"/>
              </a:rPr>
              <a:t>SF Green Business Program:</a:t>
            </a:r>
            <a:r>
              <a:rPr lang="en-US" sz="3600">
                <a:latin typeface="Arial" charset="0"/>
                <a:cs typeface="Arial" charset="0"/>
              </a:rPr>
              <a:t> </a:t>
            </a:r>
          </a:p>
          <a:p>
            <a:pPr algn="ctr">
              <a:defRPr/>
            </a:pPr>
            <a:endParaRPr lang="en-US" sz="3600">
              <a:latin typeface="Arial" charset="0"/>
              <a:cs typeface="Arial" charset="0"/>
            </a:endParaRPr>
          </a:p>
          <a:p>
            <a:pPr algn="ctr">
              <a:defRPr/>
            </a:pPr>
            <a:r>
              <a:rPr lang="en-US" sz="2800">
                <a:solidFill>
                  <a:srgbClr val="4D4D4D"/>
                </a:solidFill>
                <a:latin typeface="Arial" charset="0"/>
                <a:cs typeface="Arial" charset="0"/>
              </a:rPr>
              <a:t>Green your Operations and Improve your Bottom Line</a:t>
            </a:r>
          </a:p>
        </p:txBody>
      </p:sp>
      <p:sp>
        <p:nvSpPr>
          <p:cNvPr id="25605" name="Text Box 5"/>
          <p:cNvSpPr txBox="1">
            <a:spLocks noChangeArrowheads="1"/>
          </p:cNvSpPr>
          <p:nvPr userDrawn="1"/>
        </p:nvSpPr>
        <p:spPr bwMode="auto">
          <a:xfrm>
            <a:off x="2895600" y="4800600"/>
            <a:ext cx="3581400" cy="519113"/>
          </a:xfrm>
          <a:prstGeom prst="rect">
            <a:avLst/>
          </a:prstGeom>
          <a:noFill/>
          <a:ln w="9525">
            <a:noFill/>
            <a:miter lim="800000"/>
            <a:headEnd/>
            <a:tailEnd/>
          </a:ln>
          <a:effectLst/>
        </p:spPr>
        <p:txBody>
          <a:bodyPr>
            <a:spAutoFit/>
          </a:bodyPr>
          <a:lstStyle/>
          <a:p>
            <a:pPr>
              <a:spcBef>
                <a:spcPct val="50000"/>
              </a:spcBef>
              <a:defRPr/>
            </a:pPr>
            <a:r>
              <a:rPr lang="en-US" sz="2800">
                <a:latin typeface="Arial" charset="0"/>
                <a:cs typeface="Arial" charset="0"/>
              </a:rPr>
              <a:t>www.sfgreenbiz.org</a:t>
            </a:r>
          </a:p>
        </p:txBody>
      </p:sp>
      <p:sp>
        <p:nvSpPr>
          <p:cNvPr id="25606" name="Rectangle 6"/>
          <p:cNvSpPr>
            <a:spLocks noChangeArrowheads="1"/>
          </p:cNvSpPr>
          <p:nvPr userDrawn="1"/>
        </p:nvSpPr>
        <p:spPr bwMode="auto">
          <a:xfrm>
            <a:off x="0" y="5715000"/>
            <a:ext cx="9144000" cy="1143000"/>
          </a:xfrm>
          <a:prstGeom prst="rect">
            <a:avLst/>
          </a:prstGeom>
          <a:solidFill>
            <a:schemeClr val="bg1"/>
          </a:solidFill>
          <a:ln w="9525">
            <a:solidFill>
              <a:schemeClr val="tx1"/>
            </a:solidFill>
            <a:miter lim="800000"/>
            <a:headEnd/>
            <a:tailEnd/>
          </a:ln>
          <a:effectLst/>
        </p:spPr>
        <p:txBody>
          <a:bodyPr wrap="none" anchor="ctr"/>
          <a:lstStyle/>
          <a:p>
            <a:pPr>
              <a:defRPr/>
            </a:pPr>
            <a:endParaRPr lang="en-US"/>
          </a:p>
        </p:txBody>
      </p:sp>
      <p:pic>
        <p:nvPicPr>
          <p:cNvPr id="25607" name="Picture 7" descr="GreenBizPrgmLgoNEW10-2006"/>
          <p:cNvPicPr>
            <a:picLocks noChangeAspect="1" noChangeArrowheads="1"/>
          </p:cNvPicPr>
          <p:nvPr userDrawn="1"/>
        </p:nvPicPr>
        <p:blipFill>
          <a:blip r:embed="rId14"/>
          <a:srcRect/>
          <a:stretch>
            <a:fillRect/>
          </a:stretch>
        </p:blipFill>
        <p:spPr bwMode="auto">
          <a:xfrm>
            <a:off x="7467600" y="5867400"/>
            <a:ext cx="908050" cy="914400"/>
          </a:xfrm>
          <a:prstGeom prst="rect">
            <a:avLst/>
          </a:prstGeom>
          <a:noFill/>
          <a:ln w="9525">
            <a:noFill/>
            <a:miter lim="800000"/>
            <a:headEnd/>
            <a:tailEnd/>
          </a:ln>
        </p:spPr>
      </p:pic>
      <p:pic>
        <p:nvPicPr>
          <p:cNvPr id="25608" name="Picture 8" descr="SFELogoColor_Vertical"/>
          <p:cNvPicPr>
            <a:picLocks noChangeAspect="1" noChangeArrowheads="1"/>
          </p:cNvPicPr>
          <p:nvPr userDrawn="1"/>
        </p:nvPicPr>
        <p:blipFill>
          <a:blip r:embed="rId15"/>
          <a:srcRect/>
          <a:stretch>
            <a:fillRect/>
          </a:stretch>
        </p:blipFill>
        <p:spPr bwMode="auto">
          <a:xfrm>
            <a:off x="3886200" y="5911850"/>
            <a:ext cx="1295400" cy="869950"/>
          </a:xfrm>
          <a:prstGeom prst="rect">
            <a:avLst/>
          </a:prstGeom>
          <a:noFill/>
          <a:ln w="9525">
            <a:noFill/>
            <a:miter lim="800000"/>
            <a:headEnd/>
            <a:tailEnd/>
          </a:ln>
        </p:spPr>
      </p:pic>
      <p:pic>
        <p:nvPicPr>
          <p:cNvPr id="25609" name="Picture 9" descr="SFPUCLogo08"/>
          <p:cNvPicPr>
            <a:picLocks noChangeAspect="1" noChangeArrowheads="1"/>
          </p:cNvPicPr>
          <p:nvPr userDrawn="1"/>
        </p:nvPicPr>
        <p:blipFill>
          <a:blip r:embed="rId16"/>
          <a:srcRect/>
          <a:stretch>
            <a:fillRect/>
          </a:stretch>
        </p:blipFill>
        <p:spPr bwMode="auto">
          <a:xfrm>
            <a:off x="5943600" y="5867400"/>
            <a:ext cx="695325" cy="914400"/>
          </a:xfrm>
          <a:prstGeom prst="rect">
            <a:avLst/>
          </a:prstGeom>
          <a:noFill/>
          <a:ln w="9525">
            <a:noFill/>
            <a:miter lim="800000"/>
            <a:headEnd/>
            <a:tailEnd/>
          </a:ln>
        </p:spPr>
      </p:pic>
      <p:pic>
        <p:nvPicPr>
          <p:cNvPr id="25610" name="Picture 10" descr="city-seal"/>
          <p:cNvPicPr>
            <a:picLocks noChangeAspect="1" noChangeArrowheads="1"/>
          </p:cNvPicPr>
          <p:nvPr userDrawn="1"/>
        </p:nvPicPr>
        <p:blipFill>
          <a:blip r:embed="rId17"/>
          <a:srcRect/>
          <a:stretch>
            <a:fillRect/>
          </a:stretch>
        </p:blipFill>
        <p:spPr bwMode="auto">
          <a:xfrm>
            <a:off x="685800" y="5867400"/>
            <a:ext cx="914400" cy="914400"/>
          </a:xfrm>
          <a:prstGeom prst="rect">
            <a:avLst/>
          </a:prstGeom>
          <a:noFill/>
          <a:ln w="9525">
            <a:noFill/>
            <a:miter lim="800000"/>
            <a:headEnd/>
            <a:tailEnd/>
          </a:ln>
        </p:spPr>
      </p:pic>
      <p:pic>
        <p:nvPicPr>
          <p:cNvPr id="25611" name="Picture 11" descr="DPH Environmental Health Logo"/>
          <p:cNvPicPr>
            <a:picLocks noChangeAspect="1" noChangeArrowheads="1"/>
          </p:cNvPicPr>
          <p:nvPr userDrawn="1"/>
        </p:nvPicPr>
        <p:blipFill>
          <a:blip r:embed="rId18"/>
          <a:srcRect/>
          <a:stretch>
            <a:fillRect/>
          </a:stretch>
        </p:blipFill>
        <p:spPr bwMode="auto">
          <a:xfrm>
            <a:off x="2286000" y="5800725"/>
            <a:ext cx="990600" cy="981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4BA81"/>
            </a:gs>
            <a:gs pos="100000">
              <a:schemeClr val="hlink"/>
            </a:gs>
          </a:gsLst>
          <a:lin ang="5400000" scaled="1"/>
        </a:gradFill>
        <a:effectLst/>
      </p:bgPr>
    </p:bg>
    <p:spTree>
      <p:nvGrpSpPr>
        <p:cNvPr id="1" name=""/>
        <p:cNvGrpSpPr/>
        <p:nvPr/>
      </p:nvGrpSpPr>
      <p:grpSpPr>
        <a:xfrm>
          <a:off x="0" y="0"/>
          <a:ext cx="0" cy="0"/>
          <a:chOff x="0" y="0"/>
          <a:chExt cx="0" cy="0"/>
        </a:xfrm>
      </p:grpSpPr>
      <p:pic>
        <p:nvPicPr>
          <p:cNvPr id="37890" name="Picture 2" descr="header_green_yrbiz"/>
          <p:cNvPicPr>
            <a:picLocks noChangeAspect="1" noChangeArrowheads="1"/>
          </p:cNvPicPr>
          <p:nvPr userDrawn="1"/>
        </p:nvPicPr>
        <p:blipFill>
          <a:blip r:embed="rId15"/>
          <a:srcRect/>
          <a:stretch>
            <a:fillRect/>
          </a:stretch>
        </p:blipFill>
        <p:spPr bwMode="auto">
          <a:xfrm>
            <a:off x="0" y="0"/>
            <a:ext cx="9144000" cy="1677988"/>
          </a:xfrm>
          <a:prstGeom prst="rect">
            <a:avLst/>
          </a:prstGeom>
          <a:noFill/>
          <a:ln w="9525">
            <a:noFill/>
            <a:miter lim="800000"/>
            <a:headEnd/>
            <a:tailEnd/>
          </a:ln>
        </p:spPr>
      </p:pic>
      <p:sp>
        <p:nvSpPr>
          <p:cNvPr id="37891" name="Rectangle 3"/>
          <p:cNvSpPr>
            <a:spLocks noGrp="1" noChangeArrowheads="1"/>
          </p:cNvSpPr>
          <p:nvPr>
            <p:ph type="title"/>
          </p:nvPr>
        </p:nvSpPr>
        <p:spPr bwMode="auto">
          <a:xfrm>
            <a:off x="304800" y="1752600"/>
            <a:ext cx="52578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Why go Green?</a:t>
            </a:r>
          </a:p>
        </p:txBody>
      </p:sp>
      <p:pic>
        <p:nvPicPr>
          <p:cNvPr id="37892" name="Picture 4"/>
          <p:cNvPicPr>
            <a:picLocks noChangeAspect="1" noChangeArrowheads="1"/>
          </p:cNvPicPr>
          <p:nvPr userDrawn="1"/>
        </p:nvPicPr>
        <p:blipFill>
          <a:blip r:embed="rId16"/>
          <a:srcRect/>
          <a:stretch>
            <a:fillRect/>
          </a:stretch>
        </p:blipFill>
        <p:spPr bwMode="auto">
          <a:xfrm>
            <a:off x="8010525" y="0"/>
            <a:ext cx="1133475" cy="167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rezia.Tano@sfgov.org" TargetMode="External"/><Relationship Id="rId2" Type="http://schemas.openxmlformats.org/officeDocument/2006/relationships/hyperlink" Target="mailto:christopher.corgas@sfgov.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ctrTitle"/>
          </p:nvPr>
        </p:nvSpPr>
        <p:spPr>
          <a:xfrm>
            <a:off x="533400" y="2438400"/>
            <a:ext cx="8305800" cy="1752600"/>
          </a:xfrm>
        </p:spPr>
        <p:txBody>
          <a:bodyPr/>
          <a:lstStyle/>
          <a:p>
            <a:pPr eaLnBrk="1" hangingPunct="1"/>
            <a:r>
              <a:rPr lang="en-US" sz="4400" b="1" cap="all" dirty="0" smtClean="0">
                <a:solidFill>
                  <a:srgbClr val="FFFFFF"/>
                </a:solidFill>
                <a:latin typeface="Calibri" pitchFamily="34" charset="0"/>
                <a:cs typeface="Calibri" pitchFamily="34" charset="0"/>
              </a:rPr>
              <a:t>San Francisco Community Benefit Districts</a:t>
            </a:r>
            <a:r>
              <a:rPr lang="en-US" sz="6000" dirty="0" smtClean="0">
                <a:solidFill>
                  <a:srgbClr val="FFFFFF"/>
                </a:solidFill>
                <a:latin typeface="Calibri" pitchFamily="34" charset="0"/>
                <a:cs typeface="Calibri" pitchFamily="34" charset="0"/>
              </a:rPr>
              <a:t/>
            </a:r>
            <a:br>
              <a:rPr lang="en-US" sz="6000" dirty="0" smtClean="0">
                <a:solidFill>
                  <a:srgbClr val="FFFFFF"/>
                </a:solidFill>
                <a:latin typeface="Calibri" pitchFamily="34" charset="0"/>
                <a:cs typeface="Calibri" pitchFamily="34" charset="0"/>
              </a:rPr>
            </a:br>
            <a:endParaRPr lang="en-US" sz="2000" dirty="0" smtClean="0">
              <a:latin typeface="Calibri" pitchFamily="34" charset="0"/>
              <a:cs typeface="Calibri" pitchFamily="34" charset="0"/>
            </a:endParaRPr>
          </a:p>
        </p:txBody>
      </p:sp>
      <p:sp>
        <p:nvSpPr>
          <p:cNvPr id="3" name="Rectangle 2"/>
          <p:cNvSpPr txBox="1">
            <a:spLocks noChangeArrowheads="1"/>
          </p:cNvSpPr>
          <p:nvPr/>
        </p:nvSpPr>
        <p:spPr bwMode="auto">
          <a:xfrm>
            <a:off x="3657600" y="5295900"/>
            <a:ext cx="52292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500" b="0">
                <a:solidFill>
                  <a:srgbClr val="B2A28A"/>
                </a:solidFill>
                <a:latin typeface="+mj-lt"/>
                <a:ea typeface="+mj-ea"/>
                <a:cs typeface="Osaka"/>
              </a:defRPr>
            </a:lvl1pPr>
            <a:lvl2pPr algn="ctr" rtl="0" eaLnBrk="0" fontAlgn="base" hangingPunct="0">
              <a:spcBef>
                <a:spcPct val="0"/>
              </a:spcBef>
              <a:spcAft>
                <a:spcPct val="0"/>
              </a:spcAft>
              <a:defRPr sz="3500" b="1">
                <a:solidFill>
                  <a:schemeClr val="tx2"/>
                </a:solidFill>
                <a:latin typeface="Arial" charset="0"/>
                <a:ea typeface="Osaka" pitchFamily="64" charset="-128"/>
                <a:cs typeface="Osaka"/>
              </a:defRPr>
            </a:lvl2pPr>
            <a:lvl3pPr algn="ctr" rtl="0" eaLnBrk="0" fontAlgn="base" hangingPunct="0">
              <a:spcBef>
                <a:spcPct val="0"/>
              </a:spcBef>
              <a:spcAft>
                <a:spcPct val="0"/>
              </a:spcAft>
              <a:defRPr sz="3500" b="1">
                <a:solidFill>
                  <a:schemeClr val="tx2"/>
                </a:solidFill>
                <a:latin typeface="Arial" charset="0"/>
                <a:ea typeface="Osaka" pitchFamily="64" charset="-128"/>
                <a:cs typeface="Osaka"/>
              </a:defRPr>
            </a:lvl3pPr>
            <a:lvl4pPr algn="ctr" rtl="0" eaLnBrk="0" fontAlgn="base" hangingPunct="0">
              <a:spcBef>
                <a:spcPct val="0"/>
              </a:spcBef>
              <a:spcAft>
                <a:spcPct val="0"/>
              </a:spcAft>
              <a:defRPr sz="3500" b="1">
                <a:solidFill>
                  <a:schemeClr val="tx2"/>
                </a:solidFill>
                <a:latin typeface="Arial" charset="0"/>
                <a:ea typeface="Osaka" pitchFamily="64" charset="-128"/>
                <a:cs typeface="Osaka"/>
              </a:defRPr>
            </a:lvl4pPr>
            <a:lvl5pPr algn="ctr" rtl="0" eaLnBrk="0" fontAlgn="base" hangingPunct="0">
              <a:spcBef>
                <a:spcPct val="0"/>
              </a:spcBef>
              <a:spcAft>
                <a:spcPct val="0"/>
              </a:spcAft>
              <a:defRPr sz="3500" b="1">
                <a:solidFill>
                  <a:schemeClr val="tx2"/>
                </a:solidFill>
                <a:latin typeface="Arial" charset="0"/>
                <a:ea typeface="Osaka" pitchFamily="64" charset="-128"/>
                <a:cs typeface="Osaka"/>
              </a:defRPr>
            </a:lvl5pPr>
            <a:lvl6pPr marL="457200" algn="ctr" rtl="0" fontAlgn="base">
              <a:spcBef>
                <a:spcPct val="0"/>
              </a:spcBef>
              <a:spcAft>
                <a:spcPct val="0"/>
              </a:spcAft>
              <a:defRPr sz="3500" b="1">
                <a:solidFill>
                  <a:schemeClr val="tx2"/>
                </a:solidFill>
                <a:latin typeface="Arial" charset="0"/>
                <a:ea typeface="Osaka" pitchFamily="64" charset="-128"/>
              </a:defRPr>
            </a:lvl6pPr>
            <a:lvl7pPr marL="914400" algn="ctr" rtl="0" fontAlgn="base">
              <a:spcBef>
                <a:spcPct val="0"/>
              </a:spcBef>
              <a:spcAft>
                <a:spcPct val="0"/>
              </a:spcAft>
              <a:defRPr sz="3500" b="1">
                <a:solidFill>
                  <a:schemeClr val="tx2"/>
                </a:solidFill>
                <a:latin typeface="Arial" charset="0"/>
                <a:ea typeface="Osaka" pitchFamily="64" charset="-128"/>
              </a:defRPr>
            </a:lvl7pPr>
            <a:lvl8pPr marL="1371600" algn="ctr" rtl="0" fontAlgn="base">
              <a:spcBef>
                <a:spcPct val="0"/>
              </a:spcBef>
              <a:spcAft>
                <a:spcPct val="0"/>
              </a:spcAft>
              <a:defRPr sz="3500" b="1">
                <a:solidFill>
                  <a:schemeClr val="tx2"/>
                </a:solidFill>
                <a:latin typeface="Arial" charset="0"/>
                <a:ea typeface="Osaka" pitchFamily="64" charset="-128"/>
              </a:defRPr>
            </a:lvl8pPr>
            <a:lvl9pPr marL="1828800" algn="ctr" rtl="0" fontAlgn="base">
              <a:spcBef>
                <a:spcPct val="0"/>
              </a:spcBef>
              <a:spcAft>
                <a:spcPct val="0"/>
              </a:spcAft>
              <a:defRPr sz="3500" b="1">
                <a:solidFill>
                  <a:schemeClr val="tx2"/>
                </a:solidFill>
                <a:latin typeface="Arial" charset="0"/>
                <a:ea typeface="Osaka" pitchFamily="64" charset="-128"/>
              </a:defRPr>
            </a:lvl9pPr>
          </a:lstStyle>
          <a:p>
            <a:pPr algn="r" eaLnBrk="1" hangingPunct="1"/>
            <a:r>
              <a:rPr lang="en-US" sz="2000" b="1" dirty="0" smtClean="0">
                <a:solidFill>
                  <a:srgbClr val="FFFFFF"/>
                </a:solidFill>
                <a:latin typeface="Calibri" pitchFamily="34" charset="0"/>
                <a:cs typeface="Calibri" pitchFamily="34" charset="0"/>
              </a:rPr>
              <a:t>Chris </a:t>
            </a:r>
            <a:r>
              <a:rPr lang="en-US" sz="2000" b="1" dirty="0" err="1" smtClean="0">
                <a:solidFill>
                  <a:srgbClr val="FFFFFF"/>
                </a:solidFill>
                <a:latin typeface="Calibri" pitchFamily="34" charset="0"/>
                <a:cs typeface="Calibri" pitchFamily="34" charset="0"/>
              </a:rPr>
              <a:t>Corgas</a:t>
            </a:r>
            <a:endParaRPr lang="en-US" sz="2000" b="1" dirty="0" smtClean="0">
              <a:solidFill>
                <a:srgbClr val="FFFFFF"/>
              </a:solidFill>
              <a:latin typeface="Calibri" pitchFamily="34" charset="0"/>
              <a:cs typeface="Calibri" pitchFamily="34" charset="0"/>
            </a:endParaRPr>
          </a:p>
          <a:p>
            <a:pPr algn="r" eaLnBrk="1" hangingPunct="1"/>
            <a:r>
              <a:rPr lang="en-US" sz="2000" b="1" dirty="0" smtClean="0">
                <a:solidFill>
                  <a:srgbClr val="FFFFFF"/>
                </a:solidFill>
                <a:latin typeface="Calibri" pitchFamily="34" charset="0"/>
                <a:cs typeface="Calibri" pitchFamily="34" charset="0"/>
              </a:rPr>
              <a:t>Senior Program Manager</a:t>
            </a:r>
          </a:p>
          <a:p>
            <a:pPr algn="r" eaLnBrk="1" hangingPunct="1"/>
            <a:r>
              <a:rPr lang="en-US" sz="2000" b="1" dirty="0" smtClean="0">
                <a:solidFill>
                  <a:srgbClr val="FFFFFF"/>
                </a:solidFill>
                <a:latin typeface="Calibri" pitchFamily="34" charset="0"/>
                <a:cs typeface="Calibri" pitchFamily="34" charset="0"/>
              </a:rPr>
              <a:t>Christopher.Corgas@sfgov.org  //  415-554-6661</a:t>
            </a:r>
            <a:endParaRPr lang="en-US" sz="2400" b="1" dirty="0" smtClean="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3995988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228600"/>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2" name="Title 1"/>
          <p:cNvSpPr>
            <a:spLocks noGrp="1"/>
          </p:cNvSpPr>
          <p:nvPr>
            <p:ph type="title"/>
          </p:nvPr>
        </p:nvSpPr>
        <p:spPr/>
        <p:txBody>
          <a:bodyPr/>
          <a:lstStyle/>
          <a:p>
            <a:pPr lvl="1" algn="l"/>
            <a:r>
              <a:rPr lang="en-US" dirty="0" smtClean="0">
                <a:solidFill>
                  <a:srgbClr val="CC3300"/>
                </a:solidFill>
                <a:latin typeface="Calibri" pitchFamily="34" charset="0"/>
                <a:cs typeface="Calibri" pitchFamily="34" charset="0"/>
              </a:rPr>
              <a:t>Current Citywide CBD Map</a:t>
            </a:r>
            <a:endParaRPr lang="en-US" dirty="0">
              <a:solidFill>
                <a:srgbClr val="CC3300"/>
              </a:solidFill>
              <a:latin typeface="Calibri" pitchFamily="34" charset="0"/>
              <a:cs typeface="Calibri" pitchFamily="34" charset="0"/>
            </a:endParaRPr>
          </a:p>
        </p:txBody>
      </p:sp>
      <p:sp>
        <p:nvSpPr>
          <p:cNvPr id="3" name="Content Placeholder 2"/>
          <p:cNvSpPr>
            <a:spLocks noGrp="1"/>
          </p:cNvSpPr>
          <p:nvPr>
            <p:ph idx="1"/>
          </p:nvPr>
        </p:nvSpPr>
        <p:spPr>
          <a:xfrm>
            <a:off x="685800" y="1066800"/>
            <a:ext cx="7772400" cy="1295400"/>
          </a:xfrm>
        </p:spPr>
        <p:txBody>
          <a:bodyPr/>
          <a:lstStyle/>
          <a:p>
            <a:pPr marL="914400" lvl="2" indent="0" algn="just">
              <a:buNone/>
            </a:pPr>
            <a:endParaRPr lang="en-US" sz="1400" b="0" dirty="0" smtClean="0">
              <a:latin typeface="Calibri" pitchFamily="34" charset="0"/>
              <a:cs typeface="Calibri" pitchFamily="34" charset="0"/>
            </a:endParaRPr>
          </a:p>
        </p:txBody>
      </p:sp>
      <p:sp>
        <p:nvSpPr>
          <p:cNvPr id="5" name="Content Placeholder 2"/>
          <p:cNvSpPr txBox="1">
            <a:spLocks/>
          </p:cNvSpPr>
          <p:nvPr/>
        </p:nvSpPr>
        <p:spPr bwMode="auto">
          <a:xfrm>
            <a:off x="241300" y="2586037"/>
            <a:ext cx="7543800" cy="847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Osaka"/>
              </a:defRPr>
            </a:lvl1pPr>
            <a:lvl2pPr marL="742950" indent="-285750" algn="l" rtl="0" eaLnBrk="0" fontAlgn="base" hangingPunct="0">
              <a:spcBef>
                <a:spcPct val="20000"/>
              </a:spcBef>
              <a:spcAft>
                <a:spcPct val="0"/>
              </a:spcAft>
              <a:buChar char="–"/>
              <a:defRPr sz="2800" b="1">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2" indent="0">
              <a:buNone/>
              <a:tabLst>
                <a:tab pos="285750" algn="l"/>
              </a:tabLst>
            </a:pPr>
            <a:endParaRPr lang="en-US" sz="1400" dirty="0" smtClean="0">
              <a:latin typeface="Calibri" pitchFamily="34" charset="0"/>
              <a:cs typeface="Calibri" pitchFamily="34" charset="0"/>
            </a:endParaRPr>
          </a:p>
          <a:p>
            <a:pPr lvl="1"/>
            <a:endParaRPr lang="en-US" sz="2400" b="0" dirty="0">
              <a:latin typeface="Calibri" pitchFamily="34" charset="0"/>
              <a:cs typeface="Calibri" pitchFamily="34" charset="0"/>
            </a:endParaRPr>
          </a:p>
        </p:txBody>
      </p:sp>
      <p:pic>
        <p:nvPicPr>
          <p:cNvPr id="6" name="Picture 5"/>
          <p:cNvPicPr>
            <a:picLocks noChangeAspect="1"/>
          </p:cNvPicPr>
          <p:nvPr/>
        </p:nvPicPr>
        <p:blipFill>
          <a:blip r:embed="rId2"/>
          <a:stretch>
            <a:fillRect/>
          </a:stretch>
        </p:blipFill>
        <p:spPr>
          <a:xfrm>
            <a:off x="1066800" y="962025"/>
            <a:ext cx="7224386" cy="5163760"/>
          </a:xfrm>
          <a:prstGeom prst="rect">
            <a:avLst/>
          </a:prstGeom>
        </p:spPr>
      </p:pic>
    </p:spTree>
    <p:extLst>
      <p:ext uri="{BB962C8B-B14F-4D97-AF65-F5344CB8AC3E}">
        <p14:creationId xmlns:p14="http://schemas.microsoft.com/office/powerpoint/2010/main" val="1394688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2928"/>
            <a:ext cx="9144000" cy="830997"/>
          </a:xfrm>
          <a:prstGeom prst="rect">
            <a:avLst/>
          </a:prstGeom>
          <a:noFill/>
        </p:spPr>
        <p:txBody>
          <a:bodyPr wrap="square" rtlCol="0">
            <a:spAutoFit/>
          </a:bodyPr>
          <a:lstStyle/>
          <a:p>
            <a:pPr algn="ctr"/>
            <a:r>
              <a:rPr lang="en-US" sz="4800" b="1" dirty="0" smtClean="0">
                <a:solidFill>
                  <a:srgbClr val="000000"/>
                </a:solidFill>
                <a:latin typeface="Calibri" panose="020F0502020204030204" pitchFamily="34" charset="0"/>
              </a:rPr>
              <a:t>Formation Process </a:t>
            </a:r>
          </a:p>
        </p:txBody>
      </p:sp>
      <p:graphicFrame>
        <p:nvGraphicFramePr>
          <p:cNvPr id="5" name="Diagram 4"/>
          <p:cNvGraphicFramePr/>
          <p:nvPr>
            <p:extLst/>
          </p:nvPr>
        </p:nvGraphicFramePr>
        <p:xfrm>
          <a:off x="457200" y="685800"/>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Right Arrow 5"/>
          <p:cNvSpPr/>
          <p:nvPr/>
        </p:nvSpPr>
        <p:spPr>
          <a:xfrm>
            <a:off x="304800" y="4648200"/>
            <a:ext cx="8458200" cy="838200"/>
          </a:xfrm>
          <a:prstGeom prst="leftRightArrow">
            <a:avLst/>
          </a:prstGeom>
          <a:solidFill>
            <a:srgbClr val="B2A28A"/>
          </a:solidFill>
          <a:ln>
            <a:solidFill>
              <a:srgbClr val="B2A28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solidFill>
                  <a:srgbClr val="FFFFFF"/>
                </a:solidFill>
              </a:rPr>
              <a:t>1-2 YEARS</a:t>
            </a:r>
            <a:endParaRPr lang="en-US" sz="2800" b="1" dirty="0">
              <a:solidFill>
                <a:srgbClr val="FFFFFF"/>
              </a:solidFill>
            </a:endParaRPr>
          </a:p>
        </p:txBody>
      </p:sp>
      <p:sp>
        <p:nvSpPr>
          <p:cNvPr id="7" name="Rectangle 6"/>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18" charset="0"/>
              <a:ea typeface="Osaka" pitchFamily="64" charset="-128"/>
            </a:endParaRPr>
          </a:p>
        </p:txBody>
      </p:sp>
      <p:sp>
        <p:nvSpPr>
          <p:cNvPr id="8" name="Title 1"/>
          <p:cNvSpPr>
            <a:spLocks noGrp="1"/>
          </p:cNvSpPr>
          <p:nvPr>
            <p:ph type="title"/>
          </p:nvPr>
        </p:nvSpPr>
        <p:spPr>
          <a:xfrm>
            <a:off x="152400" y="228600"/>
            <a:ext cx="7772400" cy="685800"/>
          </a:xfrm>
        </p:spPr>
        <p:txBody>
          <a:bodyPr/>
          <a:lstStyle/>
          <a:p>
            <a:pPr lvl="1" algn="l"/>
            <a:r>
              <a:rPr lang="en-US" dirty="0" smtClean="0">
                <a:solidFill>
                  <a:schemeClr val="bg1"/>
                </a:solidFill>
                <a:latin typeface="Calibri" pitchFamily="34" charset="0"/>
                <a:cs typeface="Calibri" pitchFamily="34" charset="0"/>
              </a:rPr>
              <a:t>Formation Process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667500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18" charset="0"/>
              <a:ea typeface="Osaka" pitchFamily="64" charset="-128"/>
            </a:endParaRPr>
          </a:p>
        </p:txBody>
      </p:sp>
      <p:sp>
        <p:nvSpPr>
          <p:cNvPr id="7" name="Title 1"/>
          <p:cNvSpPr>
            <a:spLocks noGrp="1"/>
          </p:cNvSpPr>
          <p:nvPr>
            <p:ph type="title"/>
          </p:nvPr>
        </p:nvSpPr>
        <p:spPr>
          <a:xfrm>
            <a:off x="304800" y="228600"/>
            <a:ext cx="7772400" cy="685800"/>
          </a:xfrm>
        </p:spPr>
        <p:txBody>
          <a:bodyPr/>
          <a:lstStyle/>
          <a:p>
            <a:pPr lvl="1" algn="l"/>
            <a:r>
              <a:rPr lang="en-US" dirty="0" smtClean="0">
                <a:solidFill>
                  <a:schemeClr val="bg1"/>
                </a:solidFill>
                <a:latin typeface="Calibri" pitchFamily="34" charset="0"/>
                <a:cs typeface="Calibri" pitchFamily="34" charset="0"/>
              </a:rPr>
              <a:t>Feasibility Phase</a:t>
            </a:r>
            <a:endParaRPr lang="en-US" dirty="0">
              <a:solidFill>
                <a:schemeClr val="bg1"/>
              </a:solidFill>
              <a:latin typeface="Calibri" pitchFamily="34" charset="0"/>
              <a:cs typeface="Calibri" pitchFamily="34" charset="0"/>
            </a:endParaRPr>
          </a:p>
        </p:txBody>
      </p:sp>
      <p:sp>
        <p:nvSpPr>
          <p:cNvPr id="8" name="TextBox 7"/>
          <p:cNvSpPr txBox="1"/>
          <p:nvPr/>
        </p:nvSpPr>
        <p:spPr>
          <a:xfrm>
            <a:off x="361952" y="1219200"/>
            <a:ext cx="8382000" cy="4031873"/>
          </a:xfrm>
          <a:prstGeom prst="rect">
            <a:avLst/>
          </a:prstGeom>
          <a:noFill/>
        </p:spPr>
        <p:txBody>
          <a:bodyPr wrap="square" rtlCol="0">
            <a:spAutoFit/>
          </a:bodyPr>
          <a:lstStyle/>
          <a:p>
            <a:pPr marL="285750" indent="-285750">
              <a:buFont typeface="Arial" pitchFamily="34" charset="0"/>
              <a:buChar char="•"/>
            </a:pPr>
            <a:r>
              <a:rPr lang="en-US" sz="1600" b="1" dirty="0" smtClean="0">
                <a:solidFill>
                  <a:srgbClr val="000000"/>
                </a:solidFill>
                <a:latin typeface="Calibri" panose="020F0502020204030204" pitchFamily="34" charset="0"/>
              </a:rPr>
              <a:t>Instituted in 2015</a:t>
            </a:r>
          </a:p>
          <a:p>
            <a:endParaRPr lang="en-US" sz="1600" b="1" dirty="0">
              <a:solidFill>
                <a:srgbClr val="000000"/>
              </a:solidFill>
              <a:latin typeface="Calibri" panose="020F0502020204030204" pitchFamily="34" charset="0"/>
            </a:endParaRPr>
          </a:p>
          <a:p>
            <a:pPr marL="285750" indent="-285750">
              <a:buFont typeface="Arial" pitchFamily="34" charset="0"/>
              <a:buChar char="•"/>
            </a:pPr>
            <a:r>
              <a:rPr lang="en-US" sz="1600" b="1" dirty="0" smtClean="0">
                <a:solidFill>
                  <a:srgbClr val="000000"/>
                </a:solidFill>
                <a:latin typeface="Calibri" panose="020F0502020204030204" pitchFamily="34" charset="0"/>
              </a:rPr>
              <a:t>Develop an operating framework for pursuing a CBD</a:t>
            </a:r>
            <a:endParaRPr lang="en-US" sz="1600" b="1" dirty="0">
              <a:solidFill>
                <a:srgbClr val="000000"/>
              </a:solidFill>
              <a:latin typeface="Calibri" panose="020F0502020204030204" pitchFamily="34" charset="0"/>
            </a:endParaRPr>
          </a:p>
          <a:p>
            <a:r>
              <a:rPr lang="en-US" sz="1600" b="1" dirty="0">
                <a:solidFill>
                  <a:srgbClr val="000000"/>
                </a:solidFill>
                <a:latin typeface="Calibri" panose="020F0502020204030204" pitchFamily="34" charset="0"/>
              </a:rPr>
              <a:t> </a:t>
            </a:r>
          </a:p>
          <a:p>
            <a:pPr marL="285750" indent="-285750">
              <a:buFont typeface="Arial" pitchFamily="34" charset="0"/>
              <a:buChar char="•"/>
            </a:pPr>
            <a:r>
              <a:rPr lang="en-US" sz="1600" b="1" dirty="0" smtClean="0">
                <a:solidFill>
                  <a:srgbClr val="000000"/>
                </a:solidFill>
                <a:latin typeface="Calibri" panose="020F0502020204030204" pitchFamily="34" charset="0"/>
              </a:rPr>
              <a:t>Focused primarily on CBD education and community engagement </a:t>
            </a:r>
            <a:endParaRPr lang="en-US" sz="1600" b="1" dirty="0">
              <a:solidFill>
                <a:srgbClr val="000000"/>
              </a:solidFill>
              <a:latin typeface="Calibri" panose="020F0502020204030204" pitchFamily="34" charset="0"/>
            </a:endParaRPr>
          </a:p>
          <a:p>
            <a:r>
              <a:rPr lang="en-US" sz="1600" b="1" dirty="0">
                <a:solidFill>
                  <a:srgbClr val="000000"/>
                </a:solidFill>
                <a:latin typeface="Calibri" panose="020F0502020204030204" pitchFamily="34" charset="0"/>
              </a:rPr>
              <a:t> </a:t>
            </a:r>
          </a:p>
          <a:p>
            <a:pPr marL="285750" indent="-285750">
              <a:buFont typeface="Arial" pitchFamily="34" charset="0"/>
              <a:buChar char="•"/>
            </a:pPr>
            <a:r>
              <a:rPr lang="en-US" sz="1600" b="1" dirty="0" smtClean="0">
                <a:solidFill>
                  <a:srgbClr val="000000"/>
                </a:solidFill>
                <a:latin typeface="Calibri" panose="020F0502020204030204" pitchFamily="34" charset="0"/>
              </a:rPr>
              <a:t>Gauges property owner support for a potential CBD</a:t>
            </a:r>
            <a:endParaRPr lang="en-US" sz="1600" b="1" dirty="0">
              <a:solidFill>
                <a:srgbClr val="000000"/>
              </a:solidFill>
              <a:latin typeface="Calibri" panose="020F0502020204030204" pitchFamily="34" charset="0"/>
            </a:endParaRPr>
          </a:p>
          <a:p>
            <a:r>
              <a:rPr lang="en-US" sz="1600" b="1" dirty="0">
                <a:solidFill>
                  <a:srgbClr val="000000"/>
                </a:solidFill>
                <a:latin typeface="Calibri" panose="020F0502020204030204" pitchFamily="34" charset="0"/>
              </a:rPr>
              <a:t> </a:t>
            </a:r>
          </a:p>
          <a:p>
            <a:pPr marL="285750" indent="-285750">
              <a:buFont typeface="Arial" pitchFamily="34" charset="0"/>
              <a:buChar char="•"/>
            </a:pPr>
            <a:r>
              <a:rPr lang="en-US" sz="1600" b="1" dirty="0" smtClean="0">
                <a:solidFill>
                  <a:srgbClr val="000000"/>
                </a:solidFill>
                <a:latin typeface="Calibri" panose="020F0502020204030204" pitchFamily="34" charset="0"/>
              </a:rPr>
              <a:t>Property Owner Feasibility Survey</a:t>
            </a:r>
          </a:p>
          <a:p>
            <a:pPr marL="742950" lvl="1" indent="-285750">
              <a:buFont typeface="Arial" pitchFamily="34" charset="0"/>
              <a:buChar char="•"/>
            </a:pPr>
            <a:r>
              <a:rPr lang="en-US" sz="1600" b="1" dirty="0" smtClean="0">
                <a:solidFill>
                  <a:srgbClr val="000000"/>
                </a:solidFill>
                <a:latin typeface="Calibri" panose="020F0502020204030204" pitchFamily="34" charset="0"/>
              </a:rPr>
              <a:t>Approximately 25% response rate </a:t>
            </a:r>
          </a:p>
          <a:p>
            <a:pPr marL="742950" lvl="1" indent="-285750">
              <a:buFont typeface="Arial" pitchFamily="34" charset="0"/>
              <a:buChar char="•"/>
            </a:pPr>
            <a:r>
              <a:rPr lang="en-US" sz="1600" b="1" dirty="0" smtClean="0">
                <a:solidFill>
                  <a:srgbClr val="000000"/>
                </a:solidFill>
                <a:latin typeface="Calibri" panose="020F0502020204030204" pitchFamily="34" charset="0"/>
              </a:rPr>
              <a:t>Of responses, majority must be in favor of pursuing a CBD</a:t>
            </a:r>
          </a:p>
          <a:p>
            <a:pPr marL="742950" lvl="1" indent="-285750">
              <a:buFont typeface="Arial" pitchFamily="34" charset="0"/>
              <a:buChar char="•"/>
            </a:pPr>
            <a:r>
              <a:rPr lang="en-US" sz="1600" b="1" dirty="0" smtClean="0">
                <a:solidFill>
                  <a:srgbClr val="000000"/>
                </a:solidFill>
                <a:latin typeface="Calibri" panose="020F0502020204030204" pitchFamily="34" charset="0"/>
              </a:rPr>
              <a:t>Survey will also aid in drafting of potential Management Plan and Engineer’s Report</a:t>
            </a:r>
            <a:endParaRPr lang="en-US" sz="1600" b="1" dirty="0">
              <a:solidFill>
                <a:srgbClr val="000000"/>
              </a:solidFill>
              <a:latin typeface="Calibri" panose="020F0502020204030204" pitchFamily="34" charset="0"/>
            </a:endParaRPr>
          </a:p>
          <a:p>
            <a:r>
              <a:rPr lang="en-US" sz="1600" b="1" dirty="0">
                <a:solidFill>
                  <a:srgbClr val="000000"/>
                </a:solidFill>
                <a:latin typeface="Calibri" panose="020F0502020204030204" pitchFamily="34" charset="0"/>
              </a:rPr>
              <a:t> </a:t>
            </a:r>
          </a:p>
          <a:p>
            <a:pPr marL="285750" indent="-285750">
              <a:buFont typeface="Arial" pitchFamily="34" charset="0"/>
              <a:buChar char="•"/>
            </a:pPr>
            <a:endParaRPr lang="en-US" sz="1600" b="1" dirty="0">
              <a:solidFill>
                <a:srgbClr val="000000"/>
              </a:solidFill>
              <a:latin typeface="Calibri" panose="020F0502020204030204" pitchFamily="34" charset="0"/>
            </a:endParaRPr>
          </a:p>
          <a:p>
            <a:endParaRPr lang="en-US" sz="1600" b="1" dirty="0">
              <a:solidFill>
                <a:srgbClr val="000000"/>
              </a:solidFill>
              <a:latin typeface="Calibri" panose="020F0502020204030204" pitchFamily="34" charset="0"/>
            </a:endParaRPr>
          </a:p>
          <a:p>
            <a:endParaRPr lang="en-US" sz="1600" dirty="0">
              <a:solidFill>
                <a:srgbClr val="000000"/>
              </a:solidFill>
            </a:endParaRPr>
          </a:p>
        </p:txBody>
      </p:sp>
    </p:spTree>
    <p:extLst>
      <p:ext uri="{BB962C8B-B14F-4D97-AF65-F5344CB8AC3E}">
        <p14:creationId xmlns:p14="http://schemas.microsoft.com/office/powerpoint/2010/main" val="2014913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2" name="Title 1"/>
          <p:cNvSpPr>
            <a:spLocks noGrp="1"/>
          </p:cNvSpPr>
          <p:nvPr>
            <p:ph type="title"/>
          </p:nvPr>
        </p:nvSpPr>
        <p:spPr>
          <a:xfrm>
            <a:off x="304800" y="228600"/>
            <a:ext cx="7772400" cy="685800"/>
          </a:xfrm>
        </p:spPr>
        <p:txBody>
          <a:bodyPr/>
          <a:lstStyle/>
          <a:p>
            <a:pPr lvl="1" algn="l"/>
            <a:r>
              <a:rPr lang="en-US" dirty="0" smtClean="0">
                <a:solidFill>
                  <a:schemeClr val="bg1"/>
                </a:solidFill>
                <a:latin typeface="Calibri" pitchFamily="34" charset="0"/>
                <a:cs typeface="Calibri" pitchFamily="34" charset="0"/>
              </a:rPr>
              <a:t>Key points to forming a district</a:t>
            </a:r>
            <a:endParaRPr lang="en-US" dirty="0">
              <a:solidFill>
                <a:schemeClr val="bg1"/>
              </a:solidFill>
              <a:latin typeface="Calibri" pitchFamily="34" charset="0"/>
              <a:cs typeface="Calibri" pitchFamily="34" charset="0"/>
            </a:endParaRPr>
          </a:p>
        </p:txBody>
      </p:sp>
      <p:sp>
        <p:nvSpPr>
          <p:cNvPr id="3" name="Content Placeholder 2"/>
          <p:cNvSpPr>
            <a:spLocks noGrp="1"/>
          </p:cNvSpPr>
          <p:nvPr>
            <p:ph idx="1"/>
          </p:nvPr>
        </p:nvSpPr>
        <p:spPr>
          <a:xfrm>
            <a:off x="4724400" y="762000"/>
            <a:ext cx="3962400" cy="3040063"/>
          </a:xfrm>
        </p:spPr>
        <p:txBody>
          <a:bodyPr/>
          <a:lstStyle/>
          <a:p>
            <a:pPr marL="0" indent="0">
              <a:spcAft>
                <a:spcPts val="1200"/>
              </a:spcAft>
              <a:buNone/>
            </a:pPr>
            <a:r>
              <a:rPr lang="en-US" b="0" dirty="0" smtClean="0">
                <a:latin typeface="Calibri" pitchFamily="34" charset="0"/>
                <a:cs typeface="Calibri" pitchFamily="34" charset="0"/>
              </a:rPr>
              <a:t>Property Owner and/or Business Owners are the ones who sign petitions and ballots</a:t>
            </a:r>
          </a:p>
          <a:p>
            <a:pPr marL="0" indent="0">
              <a:spcAft>
                <a:spcPts val="1200"/>
              </a:spcAft>
              <a:buNone/>
            </a:pPr>
            <a:r>
              <a:rPr lang="en-US" dirty="0" smtClean="0">
                <a:latin typeface="Calibri" pitchFamily="34" charset="0"/>
                <a:cs typeface="Calibri" pitchFamily="34" charset="0"/>
              </a:rPr>
              <a:t>Outreach to and involve ALL property owners in the proposed district from the onset</a:t>
            </a:r>
          </a:p>
          <a:p>
            <a:pPr marL="0" indent="0">
              <a:buNone/>
            </a:pPr>
            <a:endParaRPr lang="en-US" b="0" dirty="0" smtClean="0">
              <a:latin typeface="Calibri" pitchFamily="34" charset="0"/>
              <a:cs typeface="Calibri" pitchFamily="34" charset="0"/>
            </a:endParaRPr>
          </a:p>
          <a:p>
            <a:pPr marL="457200" lvl="1" indent="0">
              <a:buNone/>
            </a:pPr>
            <a:endParaRPr lang="en-US" sz="3200" b="0" dirty="0">
              <a:latin typeface="Calibri" pitchFamily="34" charset="0"/>
              <a:cs typeface="Calibri" pitchFamily="34" charset="0"/>
            </a:endParaRPr>
          </a:p>
        </p:txBody>
      </p:sp>
      <p:pic>
        <p:nvPicPr>
          <p:cNvPr id="1026" name="Picture 2" descr="http://en.minghui.org/emh/article_images/2008-5-13-swedensd-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51" y="1295400"/>
            <a:ext cx="4132124" cy="304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83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graphicFrame>
        <p:nvGraphicFramePr>
          <p:cNvPr id="6" name="Chart 5"/>
          <p:cNvGraphicFramePr>
            <a:graphicFrameLocks/>
          </p:cNvGraphicFramePr>
          <p:nvPr>
            <p:extLst>
              <p:ext uri="{D42A27DB-BD31-4B8C-83A1-F6EECF244321}">
                <p14:modId xmlns:p14="http://schemas.microsoft.com/office/powerpoint/2010/main" val="1250907314"/>
              </p:ext>
            </p:extLst>
          </p:nvPr>
        </p:nvGraphicFramePr>
        <p:xfrm>
          <a:off x="838200" y="2371755"/>
          <a:ext cx="71628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029200" y="5562600"/>
            <a:ext cx="1497526" cy="400110"/>
          </a:xfrm>
          <a:prstGeom prst="rect">
            <a:avLst/>
          </a:prstGeom>
          <a:noFill/>
        </p:spPr>
        <p:txBody>
          <a:bodyPr wrap="none" rtlCol="0">
            <a:spAutoFit/>
          </a:bodyPr>
          <a:lstStyle/>
          <a:p>
            <a:r>
              <a:rPr lang="en-US" sz="2000" b="1" dirty="0" smtClean="0">
                <a:latin typeface="Calibri" panose="020F0502020204030204" pitchFamily="34" charset="0"/>
              </a:rPr>
              <a:t>Ballot Phase</a:t>
            </a:r>
            <a:endParaRPr lang="en-US" sz="2000" b="1" dirty="0">
              <a:latin typeface="Calibri" panose="020F0502020204030204" pitchFamily="34" charset="0"/>
            </a:endParaRPr>
          </a:p>
        </p:txBody>
      </p:sp>
      <p:sp>
        <p:nvSpPr>
          <p:cNvPr id="8" name="TextBox 7"/>
          <p:cNvSpPr txBox="1"/>
          <p:nvPr/>
        </p:nvSpPr>
        <p:spPr>
          <a:xfrm>
            <a:off x="2133600" y="5562600"/>
            <a:ext cx="1752600" cy="400110"/>
          </a:xfrm>
          <a:prstGeom prst="rect">
            <a:avLst/>
          </a:prstGeom>
          <a:noFill/>
        </p:spPr>
        <p:txBody>
          <a:bodyPr wrap="square" rtlCol="0">
            <a:spAutoFit/>
          </a:bodyPr>
          <a:lstStyle/>
          <a:p>
            <a:r>
              <a:rPr lang="en-US" sz="2000" b="1" dirty="0" smtClean="0">
                <a:latin typeface="Calibri" panose="020F0502020204030204" pitchFamily="34" charset="0"/>
              </a:rPr>
              <a:t>Petition Phase</a:t>
            </a:r>
            <a:endParaRPr lang="en-US" sz="2000" b="1" dirty="0">
              <a:latin typeface="Calibri" panose="020F0502020204030204" pitchFamily="34" charset="0"/>
            </a:endParaRPr>
          </a:p>
        </p:txBody>
      </p:sp>
      <p:sp>
        <p:nvSpPr>
          <p:cNvPr id="9" name="Title 1"/>
          <p:cNvSpPr txBox="1">
            <a:spLocks noGrp="1"/>
          </p:cNvSpPr>
          <p:nvPr>
            <p:ph type="title"/>
          </p:nvPr>
        </p:nvSpPr>
        <p:spPr bwMode="auto">
          <a:xfrm>
            <a:off x="304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500" b="1">
                <a:solidFill>
                  <a:schemeClr val="tx2"/>
                </a:solidFill>
                <a:latin typeface="+mj-lt"/>
                <a:ea typeface="+mj-ea"/>
                <a:cs typeface="Osaka"/>
              </a:defRPr>
            </a:lvl1pPr>
            <a:lvl2pPr algn="ctr" rtl="0" eaLnBrk="0" fontAlgn="base" hangingPunct="0">
              <a:spcBef>
                <a:spcPct val="0"/>
              </a:spcBef>
              <a:spcAft>
                <a:spcPct val="0"/>
              </a:spcAft>
              <a:defRPr sz="3500" b="1">
                <a:solidFill>
                  <a:schemeClr val="tx2"/>
                </a:solidFill>
                <a:latin typeface="Arial" charset="0"/>
                <a:ea typeface="Osaka" pitchFamily="64" charset="-128"/>
                <a:cs typeface="Osaka"/>
              </a:defRPr>
            </a:lvl2pPr>
            <a:lvl3pPr algn="ctr" rtl="0" eaLnBrk="0" fontAlgn="base" hangingPunct="0">
              <a:spcBef>
                <a:spcPct val="0"/>
              </a:spcBef>
              <a:spcAft>
                <a:spcPct val="0"/>
              </a:spcAft>
              <a:defRPr sz="3500" b="1">
                <a:solidFill>
                  <a:schemeClr val="tx2"/>
                </a:solidFill>
                <a:latin typeface="Arial" charset="0"/>
                <a:ea typeface="Osaka" pitchFamily="64" charset="-128"/>
                <a:cs typeface="Osaka"/>
              </a:defRPr>
            </a:lvl3pPr>
            <a:lvl4pPr algn="ctr" rtl="0" eaLnBrk="0" fontAlgn="base" hangingPunct="0">
              <a:spcBef>
                <a:spcPct val="0"/>
              </a:spcBef>
              <a:spcAft>
                <a:spcPct val="0"/>
              </a:spcAft>
              <a:defRPr sz="3500" b="1">
                <a:solidFill>
                  <a:schemeClr val="tx2"/>
                </a:solidFill>
                <a:latin typeface="Arial" charset="0"/>
                <a:ea typeface="Osaka" pitchFamily="64" charset="-128"/>
                <a:cs typeface="Osaka"/>
              </a:defRPr>
            </a:lvl4pPr>
            <a:lvl5pPr algn="ctr" rtl="0" eaLnBrk="0" fontAlgn="base" hangingPunct="0">
              <a:spcBef>
                <a:spcPct val="0"/>
              </a:spcBef>
              <a:spcAft>
                <a:spcPct val="0"/>
              </a:spcAft>
              <a:defRPr sz="3500" b="1">
                <a:solidFill>
                  <a:schemeClr val="tx2"/>
                </a:solidFill>
                <a:latin typeface="Arial" charset="0"/>
                <a:ea typeface="Osaka" pitchFamily="64" charset="-128"/>
                <a:cs typeface="Osaka"/>
              </a:defRPr>
            </a:lvl5pPr>
            <a:lvl6pPr marL="457200" algn="ctr" rtl="0" fontAlgn="base">
              <a:spcBef>
                <a:spcPct val="0"/>
              </a:spcBef>
              <a:spcAft>
                <a:spcPct val="0"/>
              </a:spcAft>
              <a:defRPr sz="3500" b="1">
                <a:solidFill>
                  <a:schemeClr val="tx2"/>
                </a:solidFill>
                <a:latin typeface="Arial" charset="0"/>
                <a:ea typeface="Osaka" pitchFamily="64" charset="-128"/>
              </a:defRPr>
            </a:lvl6pPr>
            <a:lvl7pPr marL="914400" algn="ctr" rtl="0" fontAlgn="base">
              <a:spcBef>
                <a:spcPct val="0"/>
              </a:spcBef>
              <a:spcAft>
                <a:spcPct val="0"/>
              </a:spcAft>
              <a:defRPr sz="3500" b="1">
                <a:solidFill>
                  <a:schemeClr val="tx2"/>
                </a:solidFill>
                <a:latin typeface="Arial" charset="0"/>
                <a:ea typeface="Osaka" pitchFamily="64" charset="-128"/>
              </a:defRPr>
            </a:lvl7pPr>
            <a:lvl8pPr marL="1371600" algn="ctr" rtl="0" fontAlgn="base">
              <a:spcBef>
                <a:spcPct val="0"/>
              </a:spcBef>
              <a:spcAft>
                <a:spcPct val="0"/>
              </a:spcAft>
              <a:defRPr sz="3500" b="1">
                <a:solidFill>
                  <a:schemeClr val="tx2"/>
                </a:solidFill>
                <a:latin typeface="Arial" charset="0"/>
                <a:ea typeface="Osaka" pitchFamily="64" charset="-128"/>
              </a:defRPr>
            </a:lvl8pPr>
            <a:lvl9pPr marL="1828800" algn="ctr" rtl="0" fontAlgn="base">
              <a:spcBef>
                <a:spcPct val="0"/>
              </a:spcBef>
              <a:spcAft>
                <a:spcPct val="0"/>
              </a:spcAft>
              <a:defRPr sz="3500" b="1">
                <a:solidFill>
                  <a:schemeClr val="tx2"/>
                </a:solidFill>
                <a:latin typeface="Arial" charset="0"/>
                <a:ea typeface="Osaka" pitchFamily="64" charset="-128"/>
              </a:defRPr>
            </a:lvl9pPr>
          </a:lstStyle>
          <a:p>
            <a:pPr marL="0" lvl="1" algn="l"/>
            <a:r>
              <a:rPr lang="en-US" kern="0" dirty="0" smtClean="0">
                <a:solidFill>
                  <a:schemeClr val="bg1"/>
                </a:solidFill>
                <a:latin typeface="Calibri" pitchFamily="34" charset="0"/>
                <a:cs typeface="Calibri" pitchFamily="34" charset="0"/>
              </a:rPr>
              <a:t>Key points to forming a district</a:t>
            </a:r>
            <a:endParaRPr lang="en-US" kern="0" dirty="0">
              <a:solidFill>
                <a:schemeClr val="bg1"/>
              </a:solidFill>
              <a:latin typeface="Calibri" pitchFamily="34" charset="0"/>
              <a:cs typeface="Calibri" pitchFamily="34" charset="0"/>
            </a:endParaRPr>
          </a:p>
        </p:txBody>
      </p:sp>
      <p:sp>
        <p:nvSpPr>
          <p:cNvPr id="10" name="Rectangle 9"/>
          <p:cNvSpPr/>
          <p:nvPr/>
        </p:nvSpPr>
        <p:spPr>
          <a:xfrm>
            <a:off x="381000" y="1066800"/>
            <a:ext cx="8458200" cy="1200329"/>
          </a:xfrm>
          <a:prstGeom prst="rect">
            <a:avLst/>
          </a:prstGeom>
        </p:spPr>
        <p:txBody>
          <a:bodyPr wrap="square">
            <a:spAutoFit/>
          </a:bodyPr>
          <a:lstStyle/>
          <a:p>
            <a:pPr marL="342900" indent="-342900">
              <a:buFont typeface="Arial" panose="020B0604020202020204" pitchFamily="34" charset="0"/>
              <a:buChar char="•"/>
            </a:pPr>
            <a:r>
              <a:rPr lang="en-US" sz="1800" dirty="0">
                <a:latin typeface="Calibri" pitchFamily="34" charset="0"/>
                <a:cs typeface="Calibri" pitchFamily="34" charset="0"/>
              </a:rPr>
              <a:t>Written petition of property owners who will pay more than </a:t>
            </a:r>
            <a:r>
              <a:rPr lang="en-US" sz="1800" dirty="0" smtClean="0">
                <a:latin typeface="Calibri" pitchFamily="34" charset="0"/>
                <a:cs typeface="Calibri" pitchFamily="34" charset="0"/>
              </a:rPr>
              <a:t>30% (50 in other CA Cities) </a:t>
            </a:r>
            <a:r>
              <a:rPr lang="en-US" sz="1800" dirty="0">
                <a:latin typeface="Calibri" pitchFamily="34" charset="0"/>
                <a:cs typeface="Calibri" pitchFamily="34" charset="0"/>
              </a:rPr>
              <a:t>of the proposed assessments is required to initiate balloting</a:t>
            </a:r>
          </a:p>
          <a:p>
            <a:pPr marL="342900" indent="-342900">
              <a:buFont typeface="Arial" panose="020B0604020202020204" pitchFamily="34" charset="0"/>
              <a:buChar char="•"/>
            </a:pPr>
            <a:r>
              <a:rPr lang="en-US" sz="1800" dirty="0">
                <a:latin typeface="Calibri" pitchFamily="34" charset="0"/>
                <a:cs typeface="Calibri" pitchFamily="34" charset="0"/>
              </a:rPr>
              <a:t>Of ballots submitted,  50%+1 of the weighted assessments must be in favor of forming the district</a:t>
            </a:r>
          </a:p>
        </p:txBody>
      </p:sp>
    </p:spTree>
    <p:extLst>
      <p:ext uri="{BB962C8B-B14F-4D97-AF65-F5344CB8AC3E}">
        <p14:creationId xmlns:p14="http://schemas.microsoft.com/office/powerpoint/2010/main" val="139883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715000" y="1219200"/>
            <a:ext cx="2743200" cy="1066800"/>
          </a:xfrm>
        </p:spPr>
        <p:txBody>
          <a:bodyPr/>
          <a:lstStyle/>
          <a:p>
            <a:pPr marL="0" indent="0">
              <a:buNone/>
            </a:pPr>
            <a:r>
              <a:rPr lang="en-US" sz="2800" b="0" dirty="0" smtClean="0">
                <a:latin typeface="Calibri" pitchFamily="34" charset="0"/>
                <a:cs typeface="Calibri" pitchFamily="34" charset="0"/>
              </a:rPr>
              <a:t>The </a:t>
            </a:r>
            <a:r>
              <a:rPr lang="en-US" sz="2800" b="0" dirty="0">
                <a:latin typeface="Calibri" pitchFamily="34" charset="0"/>
                <a:cs typeface="Calibri" pitchFamily="34" charset="0"/>
              </a:rPr>
              <a:t>Board of Supervisors/City Council takes a </a:t>
            </a:r>
            <a:r>
              <a:rPr lang="en-US" sz="2800" b="0" dirty="0" smtClean="0">
                <a:latin typeface="Calibri" pitchFamily="34" charset="0"/>
                <a:cs typeface="Calibri" pitchFamily="34" charset="0"/>
              </a:rPr>
              <a:t>final vote </a:t>
            </a:r>
            <a:r>
              <a:rPr lang="en-US" sz="2800" b="0" dirty="0">
                <a:latin typeface="Calibri" pitchFamily="34" charset="0"/>
                <a:cs typeface="Calibri" pitchFamily="34" charset="0"/>
              </a:rPr>
              <a:t>on whether or not to form a </a:t>
            </a:r>
            <a:r>
              <a:rPr lang="en-US" sz="2800" b="0" dirty="0" smtClean="0">
                <a:latin typeface="Calibri" pitchFamily="34" charset="0"/>
                <a:cs typeface="Calibri" pitchFamily="34" charset="0"/>
              </a:rPr>
              <a:t>district (Resolution to Establish)</a:t>
            </a:r>
            <a:r>
              <a:rPr lang="en-US" sz="2800" b="0" dirty="0">
                <a:latin typeface="Calibri" pitchFamily="34" charset="0"/>
                <a:cs typeface="Calibri" pitchFamily="34" charset="0"/>
              </a:rPr>
              <a:t>	</a:t>
            </a:r>
          </a:p>
          <a:p>
            <a:endParaRPr lang="en-US" sz="2800" dirty="0"/>
          </a:p>
        </p:txBody>
      </p:sp>
      <p:sp>
        <p:nvSpPr>
          <p:cNvPr id="4" name="Rectangle 3"/>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5" name="Title 1"/>
          <p:cNvSpPr txBox="1">
            <a:spLocks/>
          </p:cNvSpPr>
          <p:nvPr/>
        </p:nvSpPr>
        <p:spPr bwMode="auto">
          <a:xfrm>
            <a:off x="304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500" b="1">
                <a:solidFill>
                  <a:schemeClr val="tx2"/>
                </a:solidFill>
                <a:latin typeface="+mj-lt"/>
                <a:ea typeface="+mj-ea"/>
                <a:cs typeface="Osaka"/>
              </a:defRPr>
            </a:lvl1pPr>
            <a:lvl2pPr algn="ctr" rtl="0" eaLnBrk="0" fontAlgn="base" hangingPunct="0">
              <a:spcBef>
                <a:spcPct val="0"/>
              </a:spcBef>
              <a:spcAft>
                <a:spcPct val="0"/>
              </a:spcAft>
              <a:defRPr sz="3500" b="1">
                <a:solidFill>
                  <a:schemeClr val="tx2"/>
                </a:solidFill>
                <a:latin typeface="Arial" charset="0"/>
                <a:ea typeface="Osaka" pitchFamily="64" charset="-128"/>
                <a:cs typeface="Osaka"/>
              </a:defRPr>
            </a:lvl2pPr>
            <a:lvl3pPr algn="ctr" rtl="0" eaLnBrk="0" fontAlgn="base" hangingPunct="0">
              <a:spcBef>
                <a:spcPct val="0"/>
              </a:spcBef>
              <a:spcAft>
                <a:spcPct val="0"/>
              </a:spcAft>
              <a:defRPr sz="3500" b="1">
                <a:solidFill>
                  <a:schemeClr val="tx2"/>
                </a:solidFill>
                <a:latin typeface="Arial" charset="0"/>
                <a:ea typeface="Osaka" pitchFamily="64" charset="-128"/>
                <a:cs typeface="Osaka"/>
              </a:defRPr>
            </a:lvl3pPr>
            <a:lvl4pPr algn="ctr" rtl="0" eaLnBrk="0" fontAlgn="base" hangingPunct="0">
              <a:spcBef>
                <a:spcPct val="0"/>
              </a:spcBef>
              <a:spcAft>
                <a:spcPct val="0"/>
              </a:spcAft>
              <a:defRPr sz="3500" b="1">
                <a:solidFill>
                  <a:schemeClr val="tx2"/>
                </a:solidFill>
                <a:latin typeface="Arial" charset="0"/>
                <a:ea typeface="Osaka" pitchFamily="64" charset="-128"/>
                <a:cs typeface="Osaka"/>
              </a:defRPr>
            </a:lvl4pPr>
            <a:lvl5pPr algn="ctr" rtl="0" eaLnBrk="0" fontAlgn="base" hangingPunct="0">
              <a:spcBef>
                <a:spcPct val="0"/>
              </a:spcBef>
              <a:spcAft>
                <a:spcPct val="0"/>
              </a:spcAft>
              <a:defRPr sz="3500" b="1">
                <a:solidFill>
                  <a:schemeClr val="tx2"/>
                </a:solidFill>
                <a:latin typeface="Arial" charset="0"/>
                <a:ea typeface="Osaka" pitchFamily="64" charset="-128"/>
                <a:cs typeface="Osaka"/>
              </a:defRPr>
            </a:lvl5pPr>
            <a:lvl6pPr marL="457200" algn="ctr" rtl="0" fontAlgn="base">
              <a:spcBef>
                <a:spcPct val="0"/>
              </a:spcBef>
              <a:spcAft>
                <a:spcPct val="0"/>
              </a:spcAft>
              <a:defRPr sz="3500" b="1">
                <a:solidFill>
                  <a:schemeClr val="tx2"/>
                </a:solidFill>
                <a:latin typeface="Arial" charset="0"/>
                <a:ea typeface="Osaka" pitchFamily="64" charset="-128"/>
              </a:defRPr>
            </a:lvl6pPr>
            <a:lvl7pPr marL="914400" algn="ctr" rtl="0" fontAlgn="base">
              <a:spcBef>
                <a:spcPct val="0"/>
              </a:spcBef>
              <a:spcAft>
                <a:spcPct val="0"/>
              </a:spcAft>
              <a:defRPr sz="3500" b="1">
                <a:solidFill>
                  <a:schemeClr val="tx2"/>
                </a:solidFill>
                <a:latin typeface="Arial" charset="0"/>
                <a:ea typeface="Osaka" pitchFamily="64" charset="-128"/>
              </a:defRPr>
            </a:lvl7pPr>
            <a:lvl8pPr marL="1371600" algn="ctr" rtl="0" fontAlgn="base">
              <a:spcBef>
                <a:spcPct val="0"/>
              </a:spcBef>
              <a:spcAft>
                <a:spcPct val="0"/>
              </a:spcAft>
              <a:defRPr sz="3500" b="1">
                <a:solidFill>
                  <a:schemeClr val="tx2"/>
                </a:solidFill>
                <a:latin typeface="Arial" charset="0"/>
                <a:ea typeface="Osaka" pitchFamily="64" charset="-128"/>
              </a:defRPr>
            </a:lvl8pPr>
            <a:lvl9pPr marL="1828800" algn="ctr" rtl="0" fontAlgn="base">
              <a:spcBef>
                <a:spcPct val="0"/>
              </a:spcBef>
              <a:spcAft>
                <a:spcPct val="0"/>
              </a:spcAft>
              <a:defRPr sz="3500" b="1">
                <a:solidFill>
                  <a:schemeClr val="tx2"/>
                </a:solidFill>
                <a:latin typeface="Arial" charset="0"/>
                <a:ea typeface="Osaka" pitchFamily="64" charset="-128"/>
              </a:defRPr>
            </a:lvl9pPr>
          </a:lstStyle>
          <a:p>
            <a:pPr marL="0" lvl="1" algn="l"/>
            <a:r>
              <a:rPr lang="en-US" kern="0" dirty="0" smtClean="0">
                <a:solidFill>
                  <a:schemeClr val="bg1"/>
                </a:solidFill>
                <a:latin typeface="Calibri" pitchFamily="34" charset="0"/>
                <a:cs typeface="Calibri" pitchFamily="34" charset="0"/>
              </a:rPr>
              <a:t>Key points to forming a district</a:t>
            </a:r>
            <a:endParaRPr lang="en-US" kern="0" dirty="0">
              <a:solidFill>
                <a:schemeClr val="bg1"/>
              </a:solidFill>
              <a:latin typeface="Calibri" pitchFamily="34" charset="0"/>
              <a:cs typeface="Calibri" pitchFamily="34" charset="0"/>
            </a:endParaRPr>
          </a:p>
        </p:txBody>
      </p:sp>
      <p:pic>
        <p:nvPicPr>
          <p:cNvPr id="1026" name="Picture 2" descr="http://www.centralsubwayblog.com/blog/wp-content/uploads/2012/05/BOS-discussing-assurance-fund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00" y="1752600"/>
            <a:ext cx="501103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73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2" name="Title 1"/>
          <p:cNvSpPr>
            <a:spLocks noGrp="1"/>
          </p:cNvSpPr>
          <p:nvPr>
            <p:ph type="title"/>
          </p:nvPr>
        </p:nvSpPr>
        <p:spPr>
          <a:xfrm>
            <a:off x="304800" y="228600"/>
            <a:ext cx="7772400" cy="685800"/>
          </a:xfrm>
        </p:spPr>
        <p:txBody>
          <a:bodyPr/>
          <a:lstStyle/>
          <a:p>
            <a:pPr lvl="1" algn="l"/>
            <a:r>
              <a:rPr lang="en-US" dirty="0" smtClean="0">
                <a:solidFill>
                  <a:schemeClr val="bg1"/>
                </a:solidFill>
                <a:latin typeface="Calibri" pitchFamily="34" charset="0"/>
                <a:cs typeface="Calibri" pitchFamily="34" charset="0"/>
              </a:rPr>
              <a:t>Other Impacting Legislation</a:t>
            </a:r>
            <a:endParaRPr lang="en-US" dirty="0">
              <a:solidFill>
                <a:schemeClr val="bg1"/>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2400" b="0" dirty="0" smtClean="0">
                <a:latin typeface="Calibri" pitchFamily="34" charset="0"/>
                <a:cs typeface="Calibri" pitchFamily="34" charset="0"/>
              </a:rPr>
              <a:t>Prop 218 and 26</a:t>
            </a:r>
          </a:p>
          <a:p>
            <a:pPr lvl="1">
              <a:buFont typeface="Wingdings" panose="05000000000000000000" pitchFamily="2" charset="2"/>
              <a:buChar char="§"/>
            </a:pPr>
            <a:r>
              <a:rPr lang="en-US" sz="2000" b="0" dirty="0" smtClean="0">
                <a:latin typeface="Calibri" pitchFamily="34" charset="0"/>
                <a:cs typeface="Calibri" pitchFamily="34" charset="0"/>
              </a:rPr>
              <a:t>California Constitution, Articles 13 A, C, &amp; D</a:t>
            </a:r>
          </a:p>
          <a:p>
            <a:pPr marL="342900" lvl="1" indent="-342900">
              <a:buFontTx/>
              <a:buChar char="•"/>
            </a:pPr>
            <a:r>
              <a:rPr lang="en-US" sz="2400" b="0" dirty="0" smtClean="0">
                <a:latin typeface="Calibri" pitchFamily="34" charset="0"/>
                <a:cs typeface="Calibri" pitchFamily="34" charset="0"/>
              </a:rPr>
              <a:t>Prop 218 Omnibus Implementation Act</a:t>
            </a:r>
          </a:p>
          <a:p>
            <a:pPr marL="742950" lvl="2" indent="-342900"/>
            <a:r>
              <a:rPr lang="en-US" sz="2000" dirty="0">
                <a:latin typeface="Calibri" pitchFamily="34" charset="0"/>
                <a:cs typeface="Calibri" pitchFamily="34" charset="0"/>
              </a:rPr>
              <a:t>California Government Code, Sections 53750-53758</a:t>
            </a:r>
            <a:endParaRPr lang="en-US" sz="1600" dirty="0">
              <a:latin typeface="Calibri" pitchFamily="34" charset="0"/>
              <a:cs typeface="Calibri" pitchFamily="34" charset="0"/>
            </a:endParaRPr>
          </a:p>
          <a:p>
            <a:pPr marL="342900" lvl="1" indent="-342900">
              <a:buFontTx/>
              <a:buChar char="•"/>
            </a:pPr>
            <a:r>
              <a:rPr lang="en-US" sz="2400" b="0" dirty="0" smtClean="0">
                <a:latin typeface="Calibri" pitchFamily="34" charset="0"/>
                <a:cs typeface="Calibri" pitchFamily="34" charset="0"/>
              </a:rPr>
              <a:t>Brown Act</a:t>
            </a:r>
          </a:p>
          <a:p>
            <a:pPr marL="742950" lvl="2" indent="-342900"/>
            <a:r>
              <a:rPr lang="en-US" sz="2000" b="0" dirty="0" smtClean="0">
                <a:latin typeface="Calibri" pitchFamily="34" charset="0"/>
                <a:cs typeface="Calibri" pitchFamily="34" charset="0"/>
              </a:rPr>
              <a:t>California Government Code, Sections 54950-54963</a:t>
            </a:r>
            <a:endParaRPr lang="en-US" sz="1600" b="0" dirty="0">
              <a:latin typeface="Calibri" pitchFamily="34" charset="0"/>
              <a:cs typeface="Calibri" pitchFamily="34" charset="0"/>
            </a:endParaRPr>
          </a:p>
          <a:p>
            <a:pPr marL="0" indent="0">
              <a:buNone/>
            </a:pPr>
            <a:endParaRPr lang="en-US" sz="2400" b="0" dirty="0" smtClean="0">
              <a:latin typeface="Calibri" pitchFamily="34" charset="0"/>
              <a:cs typeface="Calibri" pitchFamily="34" charset="0"/>
            </a:endParaRPr>
          </a:p>
          <a:p>
            <a:endParaRPr lang="en-US" sz="2400" b="0" dirty="0" smtClean="0">
              <a:latin typeface="Calibri" pitchFamily="34" charset="0"/>
              <a:cs typeface="Calibri" pitchFamily="34" charset="0"/>
            </a:endParaRPr>
          </a:p>
          <a:p>
            <a:pPr marL="457200" lvl="1" indent="0">
              <a:buNone/>
            </a:pPr>
            <a:endParaRPr lang="en-US" sz="2400" b="0" dirty="0">
              <a:latin typeface="Calibri" pitchFamily="34" charset="0"/>
              <a:cs typeface="Calibri" pitchFamily="34" charset="0"/>
            </a:endParaRPr>
          </a:p>
        </p:txBody>
      </p:sp>
    </p:spTree>
    <p:extLst>
      <p:ext uri="{BB962C8B-B14F-4D97-AF65-F5344CB8AC3E}">
        <p14:creationId xmlns:p14="http://schemas.microsoft.com/office/powerpoint/2010/main" val="20842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7" name="Title 1"/>
          <p:cNvSpPr txBox="1">
            <a:spLocks/>
          </p:cNvSpPr>
          <p:nvPr/>
        </p:nvSpPr>
        <p:spPr bwMode="auto">
          <a:xfrm>
            <a:off x="304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500" b="1">
                <a:solidFill>
                  <a:schemeClr val="tx2"/>
                </a:solidFill>
                <a:latin typeface="+mj-lt"/>
                <a:ea typeface="+mj-ea"/>
                <a:cs typeface="Osaka"/>
              </a:defRPr>
            </a:lvl1pPr>
            <a:lvl2pPr algn="ctr" rtl="0" eaLnBrk="0" fontAlgn="base" hangingPunct="0">
              <a:spcBef>
                <a:spcPct val="0"/>
              </a:spcBef>
              <a:spcAft>
                <a:spcPct val="0"/>
              </a:spcAft>
              <a:defRPr sz="3500" b="1">
                <a:solidFill>
                  <a:schemeClr val="tx2"/>
                </a:solidFill>
                <a:latin typeface="Arial" charset="0"/>
                <a:ea typeface="Osaka" pitchFamily="64" charset="-128"/>
                <a:cs typeface="Osaka"/>
              </a:defRPr>
            </a:lvl2pPr>
            <a:lvl3pPr algn="ctr" rtl="0" eaLnBrk="0" fontAlgn="base" hangingPunct="0">
              <a:spcBef>
                <a:spcPct val="0"/>
              </a:spcBef>
              <a:spcAft>
                <a:spcPct val="0"/>
              </a:spcAft>
              <a:defRPr sz="3500" b="1">
                <a:solidFill>
                  <a:schemeClr val="tx2"/>
                </a:solidFill>
                <a:latin typeface="Arial" charset="0"/>
                <a:ea typeface="Osaka" pitchFamily="64" charset="-128"/>
                <a:cs typeface="Osaka"/>
              </a:defRPr>
            </a:lvl3pPr>
            <a:lvl4pPr algn="ctr" rtl="0" eaLnBrk="0" fontAlgn="base" hangingPunct="0">
              <a:spcBef>
                <a:spcPct val="0"/>
              </a:spcBef>
              <a:spcAft>
                <a:spcPct val="0"/>
              </a:spcAft>
              <a:defRPr sz="3500" b="1">
                <a:solidFill>
                  <a:schemeClr val="tx2"/>
                </a:solidFill>
                <a:latin typeface="Arial" charset="0"/>
                <a:ea typeface="Osaka" pitchFamily="64" charset="-128"/>
                <a:cs typeface="Osaka"/>
              </a:defRPr>
            </a:lvl4pPr>
            <a:lvl5pPr algn="ctr" rtl="0" eaLnBrk="0" fontAlgn="base" hangingPunct="0">
              <a:spcBef>
                <a:spcPct val="0"/>
              </a:spcBef>
              <a:spcAft>
                <a:spcPct val="0"/>
              </a:spcAft>
              <a:defRPr sz="3500" b="1">
                <a:solidFill>
                  <a:schemeClr val="tx2"/>
                </a:solidFill>
                <a:latin typeface="Arial" charset="0"/>
                <a:ea typeface="Osaka" pitchFamily="64" charset="-128"/>
                <a:cs typeface="Osaka"/>
              </a:defRPr>
            </a:lvl5pPr>
            <a:lvl6pPr marL="457200" algn="ctr" rtl="0" fontAlgn="base">
              <a:spcBef>
                <a:spcPct val="0"/>
              </a:spcBef>
              <a:spcAft>
                <a:spcPct val="0"/>
              </a:spcAft>
              <a:defRPr sz="3500" b="1">
                <a:solidFill>
                  <a:schemeClr val="tx2"/>
                </a:solidFill>
                <a:latin typeface="Arial" charset="0"/>
                <a:ea typeface="Osaka" pitchFamily="64" charset="-128"/>
              </a:defRPr>
            </a:lvl6pPr>
            <a:lvl7pPr marL="914400" algn="ctr" rtl="0" fontAlgn="base">
              <a:spcBef>
                <a:spcPct val="0"/>
              </a:spcBef>
              <a:spcAft>
                <a:spcPct val="0"/>
              </a:spcAft>
              <a:defRPr sz="3500" b="1">
                <a:solidFill>
                  <a:schemeClr val="tx2"/>
                </a:solidFill>
                <a:latin typeface="Arial" charset="0"/>
                <a:ea typeface="Osaka" pitchFamily="64" charset="-128"/>
              </a:defRPr>
            </a:lvl7pPr>
            <a:lvl8pPr marL="1371600" algn="ctr" rtl="0" fontAlgn="base">
              <a:spcBef>
                <a:spcPct val="0"/>
              </a:spcBef>
              <a:spcAft>
                <a:spcPct val="0"/>
              </a:spcAft>
              <a:defRPr sz="3500" b="1">
                <a:solidFill>
                  <a:schemeClr val="tx2"/>
                </a:solidFill>
                <a:latin typeface="Arial" charset="0"/>
                <a:ea typeface="Osaka" pitchFamily="64" charset="-128"/>
              </a:defRPr>
            </a:lvl8pPr>
            <a:lvl9pPr marL="1828800" algn="ctr" rtl="0" fontAlgn="base">
              <a:spcBef>
                <a:spcPct val="0"/>
              </a:spcBef>
              <a:spcAft>
                <a:spcPct val="0"/>
              </a:spcAft>
              <a:defRPr sz="3500" b="1">
                <a:solidFill>
                  <a:schemeClr val="tx2"/>
                </a:solidFill>
                <a:latin typeface="Arial" charset="0"/>
                <a:ea typeface="Osaka" pitchFamily="64" charset="-128"/>
              </a:defRPr>
            </a:lvl9pPr>
          </a:lstStyle>
          <a:p>
            <a:pPr marL="0" lvl="1" algn="l"/>
            <a:r>
              <a:rPr lang="en-US" kern="0" dirty="0" smtClean="0">
                <a:solidFill>
                  <a:schemeClr val="bg1"/>
                </a:solidFill>
                <a:latin typeface="Calibri" pitchFamily="34" charset="0"/>
                <a:cs typeface="Calibri" pitchFamily="34" charset="0"/>
              </a:rPr>
              <a:t>Summary </a:t>
            </a:r>
            <a:endParaRPr lang="en-US" kern="0" dirty="0">
              <a:solidFill>
                <a:schemeClr val="bg1"/>
              </a:solidFill>
              <a:latin typeface="Calibri" pitchFamily="34" charset="0"/>
              <a:cs typeface="Calibri" pitchFamily="34" charset="0"/>
            </a:endParaRPr>
          </a:p>
        </p:txBody>
      </p:sp>
      <p:sp>
        <p:nvSpPr>
          <p:cNvPr id="9" name="TextBox 8"/>
          <p:cNvSpPr txBox="1"/>
          <p:nvPr/>
        </p:nvSpPr>
        <p:spPr>
          <a:xfrm>
            <a:off x="361952" y="1219200"/>
            <a:ext cx="8382000" cy="4708981"/>
          </a:xfrm>
          <a:prstGeom prst="rect">
            <a:avLst/>
          </a:prstGeom>
          <a:noFill/>
        </p:spPr>
        <p:txBody>
          <a:bodyPr wrap="square" rtlCol="0">
            <a:spAutoFit/>
          </a:bodyPr>
          <a:lstStyle/>
          <a:p>
            <a:r>
              <a:rPr lang="en-US" sz="3600" dirty="0" smtClean="0">
                <a:latin typeface="Calibri" panose="020F0502020204030204" pitchFamily="34" charset="0"/>
              </a:rPr>
              <a:t>For more information please contact:</a:t>
            </a:r>
          </a:p>
          <a:p>
            <a:endParaRPr lang="en-US" dirty="0">
              <a:latin typeface="Calibri" panose="020F0502020204030204" pitchFamily="34" charset="0"/>
            </a:endParaRPr>
          </a:p>
          <a:p>
            <a:r>
              <a:rPr lang="en-US" b="1" dirty="0" smtClean="0">
                <a:latin typeface="Calibri" panose="020F0502020204030204" pitchFamily="34" charset="0"/>
              </a:rPr>
              <a:t>Chris </a:t>
            </a:r>
            <a:r>
              <a:rPr lang="en-US" b="1" dirty="0" err="1" smtClean="0">
                <a:latin typeface="Calibri" panose="020F0502020204030204" pitchFamily="34" charset="0"/>
              </a:rPr>
              <a:t>Corgas</a:t>
            </a:r>
            <a:endParaRPr lang="en-US" b="1" dirty="0" smtClean="0">
              <a:latin typeface="Calibri" panose="020F0502020204030204" pitchFamily="34" charset="0"/>
            </a:endParaRPr>
          </a:p>
          <a:p>
            <a:r>
              <a:rPr lang="en-US" dirty="0" smtClean="0">
                <a:latin typeface="Calibri" panose="020F0502020204030204" pitchFamily="34" charset="0"/>
              </a:rPr>
              <a:t>Senior Program Manager</a:t>
            </a:r>
          </a:p>
          <a:p>
            <a:r>
              <a:rPr lang="en-US" dirty="0" smtClean="0">
                <a:latin typeface="Calibri" panose="020F0502020204030204" pitchFamily="34" charset="0"/>
              </a:rPr>
              <a:t>415.554.6661</a:t>
            </a:r>
          </a:p>
          <a:p>
            <a:r>
              <a:rPr lang="en-US" dirty="0" smtClean="0">
                <a:latin typeface="Calibri" panose="020F0502020204030204" pitchFamily="34" charset="0"/>
                <a:hlinkClick r:id="rId2"/>
              </a:rPr>
              <a:t>christopher.corgas@sfgov.org</a:t>
            </a:r>
            <a:endParaRPr lang="en-US" dirty="0" smtClean="0">
              <a:latin typeface="Calibri" panose="020F0502020204030204" pitchFamily="34" charset="0"/>
            </a:endParaRPr>
          </a:p>
          <a:p>
            <a:endParaRPr lang="en-US" sz="3600" dirty="0" smtClean="0">
              <a:latin typeface="Calibri" panose="020F0502020204030204" pitchFamily="34" charset="0"/>
            </a:endParaRPr>
          </a:p>
          <a:p>
            <a:endParaRPr lang="en-US" sz="3600" dirty="0" smtClean="0">
              <a:latin typeface="Calibri" panose="020F0502020204030204" pitchFamily="34" charset="0"/>
            </a:endParaRPr>
          </a:p>
          <a:p>
            <a:endParaRPr lang="en-US" sz="3600" dirty="0">
              <a:latin typeface="Calibri" panose="020F0502020204030204" pitchFamily="34" charset="0"/>
              <a:hlinkClick r:id="rId3"/>
            </a:endParaRPr>
          </a:p>
          <a:p>
            <a:endParaRPr lang="en-US" sz="3600" dirty="0">
              <a:latin typeface="Calibri" panose="020F0502020204030204" pitchFamily="34" charset="0"/>
            </a:endParaRPr>
          </a:p>
        </p:txBody>
      </p:sp>
    </p:spTree>
    <p:extLst>
      <p:ext uri="{BB962C8B-B14F-4D97-AF65-F5344CB8AC3E}">
        <p14:creationId xmlns:p14="http://schemas.microsoft.com/office/powerpoint/2010/main" val="206816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830997"/>
          </a:xfrm>
          <a:prstGeom prst="rect">
            <a:avLst/>
          </a:prstGeom>
          <a:noFill/>
        </p:spPr>
        <p:txBody>
          <a:bodyPr wrap="square" rtlCol="0">
            <a:spAutoFit/>
          </a:bodyPr>
          <a:lstStyle/>
          <a:p>
            <a:pPr algn="ctr"/>
            <a:r>
              <a:rPr lang="en-US" sz="4800" b="1" dirty="0" smtClean="0"/>
              <a:t>What is a BID/CBD?</a:t>
            </a:r>
          </a:p>
        </p:txBody>
      </p:sp>
      <p:graphicFrame>
        <p:nvGraphicFramePr>
          <p:cNvPr id="5" name="Diagram 4"/>
          <p:cNvGraphicFramePr/>
          <p:nvPr>
            <p:extLst>
              <p:ext uri="{D42A27DB-BD31-4B8C-83A1-F6EECF244321}">
                <p14:modId xmlns:p14="http://schemas.microsoft.com/office/powerpoint/2010/main" val="158941086"/>
              </p:ext>
            </p:extLst>
          </p:nvPr>
        </p:nvGraphicFramePr>
        <p:xfrm>
          <a:off x="1240971" y="1295400"/>
          <a:ext cx="6662057"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7" name="Title 1"/>
          <p:cNvSpPr>
            <a:spLocks noGrp="1"/>
          </p:cNvSpPr>
          <p:nvPr>
            <p:ph type="title"/>
          </p:nvPr>
        </p:nvSpPr>
        <p:spPr>
          <a:xfrm>
            <a:off x="152400" y="228600"/>
            <a:ext cx="7772400" cy="685800"/>
          </a:xfrm>
        </p:spPr>
        <p:txBody>
          <a:bodyPr/>
          <a:lstStyle/>
          <a:p>
            <a:pPr lvl="1" algn="l"/>
            <a:r>
              <a:rPr lang="en-US" dirty="0" smtClean="0">
                <a:solidFill>
                  <a:schemeClr val="bg1"/>
                </a:solidFill>
                <a:latin typeface="Calibri" pitchFamily="34" charset="0"/>
                <a:cs typeface="Calibri" pitchFamily="34" charset="0"/>
              </a:rPr>
              <a:t>What is a CBD/BID</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94072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772400" cy="4114800"/>
          </a:xfrm>
        </p:spPr>
        <p:txBody>
          <a:bodyPr/>
          <a:lstStyle/>
          <a:p>
            <a:r>
              <a:rPr lang="en-US" sz="2400" dirty="0">
                <a:latin typeface="Calibri" panose="020F0502020204030204" pitchFamily="34" charset="0"/>
              </a:rPr>
              <a:t>Created in 1969 in Toronto, Ontario, Canada</a:t>
            </a:r>
          </a:p>
          <a:p>
            <a:r>
              <a:rPr lang="en-US" sz="2400" dirty="0">
                <a:latin typeface="Calibri" panose="020F0502020204030204" pitchFamily="34" charset="0"/>
              </a:rPr>
              <a:t>Came to the United States in 1974</a:t>
            </a:r>
          </a:p>
          <a:p>
            <a:pPr lvl="1"/>
            <a:r>
              <a:rPr lang="en-US" sz="1800" dirty="0">
                <a:latin typeface="Calibri" panose="020F0502020204030204" pitchFamily="34" charset="0"/>
              </a:rPr>
              <a:t>Response to neglected urban centers due to </a:t>
            </a:r>
            <a:r>
              <a:rPr lang="en-US" sz="1800" dirty="0" err="1">
                <a:latin typeface="Calibri" panose="020F0502020204030204" pitchFamily="34" charset="0"/>
              </a:rPr>
              <a:t>surbanization</a:t>
            </a:r>
            <a:endParaRPr lang="en-US" sz="1800" dirty="0">
              <a:latin typeface="Calibri" panose="020F0502020204030204" pitchFamily="34" charset="0"/>
            </a:endParaRPr>
          </a:p>
          <a:p>
            <a:r>
              <a:rPr lang="en-US" sz="2400" dirty="0">
                <a:latin typeface="Calibri" panose="020F0502020204030204" pitchFamily="34" charset="0"/>
              </a:rPr>
              <a:t>1989: California statute allows formation of CBDs</a:t>
            </a:r>
          </a:p>
          <a:p>
            <a:r>
              <a:rPr lang="en-US" sz="2400" dirty="0">
                <a:latin typeface="Calibri" panose="020F0502020204030204" pitchFamily="34" charset="0"/>
              </a:rPr>
              <a:t>1994: California Property &amp; Business Improvement District Law – combat short falls of 1989 law</a:t>
            </a:r>
          </a:p>
          <a:p>
            <a:r>
              <a:rPr lang="en-US" sz="2400" dirty="0">
                <a:latin typeface="Calibri" panose="020F0502020204030204" pitchFamily="34" charset="0"/>
              </a:rPr>
              <a:t>2004: San Francisco passes Article 15</a:t>
            </a:r>
          </a:p>
          <a:p>
            <a:pPr lvl="1"/>
            <a:r>
              <a:rPr lang="en-US" sz="1800" dirty="0">
                <a:latin typeface="Calibri" panose="020F0502020204030204" pitchFamily="34" charset="0"/>
              </a:rPr>
              <a:t>Leads to increase in amount of CBDs in the city</a:t>
            </a:r>
          </a:p>
          <a:p>
            <a:r>
              <a:rPr lang="en-US" sz="2400" dirty="0">
                <a:latin typeface="Calibri" panose="020F0502020204030204" pitchFamily="34" charset="0"/>
              </a:rPr>
              <a:t>Cities with CBD/BID programs include: New York, Los Angeles, San Diego, Chicago, Seattle, Houston, Washington D.C, and Boston</a:t>
            </a:r>
          </a:p>
          <a:p>
            <a:endParaRPr lang="en-US" sz="2400" dirty="0">
              <a:latin typeface="Calibri" panose="020F0502020204030204" pitchFamily="34" charset="0"/>
            </a:endParaRPr>
          </a:p>
        </p:txBody>
      </p:sp>
      <p:sp>
        <p:nvSpPr>
          <p:cNvPr id="5" name="Title 4"/>
          <p:cNvSpPr>
            <a:spLocks noGrp="1"/>
          </p:cNvSpPr>
          <p:nvPr>
            <p:ph type="title"/>
          </p:nvPr>
        </p:nvSpPr>
        <p:spPr bwMode="auto">
          <a:xfrm>
            <a:off x="0" y="155575"/>
            <a:ext cx="9144000" cy="83185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dirty="0" smtClean="0">
                <a:solidFill>
                  <a:schemeClr val="bg1"/>
                </a:solidFill>
              </a:rPr>
              <a:t>CBD History</a:t>
            </a:r>
            <a:endParaRPr lang="en-US" dirty="0">
              <a:solidFill>
                <a:schemeClr val="bg1"/>
              </a:solidFill>
            </a:endParaRPr>
          </a:p>
        </p:txBody>
      </p:sp>
    </p:spTree>
    <p:extLst>
      <p:ext uri="{BB962C8B-B14F-4D97-AF65-F5344CB8AC3E}">
        <p14:creationId xmlns:p14="http://schemas.microsoft.com/office/powerpoint/2010/main" val="252235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2" name="Title 1"/>
          <p:cNvSpPr>
            <a:spLocks noGrp="1"/>
          </p:cNvSpPr>
          <p:nvPr>
            <p:ph type="title"/>
          </p:nvPr>
        </p:nvSpPr>
        <p:spPr>
          <a:xfrm>
            <a:off x="304800" y="228600"/>
            <a:ext cx="7772400" cy="685800"/>
          </a:xfrm>
        </p:spPr>
        <p:txBody>
          <a:bodyPr/>
          <a:lstStyle/>
          <a:p>
            <a:pPr lvl="1" algn="l"/>
            <a:r>
              <a:rPr lang="en-US" dirty="0" smtClean="0">
                <a:solidFill>
                  <a:schemeClr val="bg1"/>
                </a:solidFill>
                <a:latin typeface="Calibri" pitchFamily="34" charset="0"/>
                <a:cs typeface="Calibri" pitchFamily="34" charset="0"/>
              </a:rPr>
              <a:t>Enabling Legislation</a:t>
            </a:r>
            <a:endParaRPr lang="en-US" dirty="0">
              <a:solidFill>
                <a:schemeClr val="bg1"/>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2400" b="0" dirty="0" smtClean="0">
                <a:latin typeface="Calibri" pitchFamily="34" charset="0"/>
                <a:cs typeface="Calibri" pitchFamily="34" charset="0"/>
              </a:rPr>
              <a:t>“1994 Act”  </a:t>
            </a:r>
          </a:p>
          <a:p>
            <a:pPr lvl="1"/>
            <a:r>
              <a:rPr lang="en-US" sz="2000" b="0" dirty="0" smtClean="0">
                <a:latin typeface="Calibri" pitchFamily="34" charset="0"/>
                <a:cs typeface="Calibri" pitchFamily="34" charset="0"/>
              </a:rPr>
              <a:t>California </a:t>
            </a:r>
            <a:r>
              <a:rPr lang="en-US" sz="2000" b="0" dirty="0">
                <a:latin typeface="Calibri" pitchFamily="34" charset="0"/>
                <a:cs typeface="Calibri" pitchFamily="34" charset="0"/>
              </a:rPr>
              <a:t>Streets and Highways Code §§36600 et seq. </a:t>
            </a:r>
            <a:r>
              <a:rPr lang="en-US" sz="2000" b="0" dirty="0" smtClean="0">
                <a:latin typeface="Calibri" pitchFamily="34" charset="0"/>
                <a:cs typeface="Calibri" pitchFamily="34" charset="0"/>
              </a:rPr>
              <a:t>– Property and Business Improvement District Law of 1994</a:t>
            </a:r>
          </a:p>
          <a:p>
            <a:pPr marL="342900" lvl="1" indent="-342900">
              <a:buFontTx/>
              <a:buChar char="•"/>
            </a:pPr>
            <a:r>
              <a:rPr lang="en-US" sz="2400" b="0" dirty="0" smtClean="0">
                <a:latin typeface="Calibri" pitchFamily="34" charset="0"/>
                <a:cs typeface="Calibri" pitchFamily="34" charset="0"/>
              </a:rPr>
              <a:t>“Article 15”</a:t>
            </a:r>
          </a:p>
          <a:p>
            <a:pPr marL="742950" lvl="2" indent="-342900"/>
            <a:r>
              <a:rPr lang="en-US" sz="2000" b="0" dirty="0" smtClean="0">
                <a:latin typeface="Calibri" pitchFamily="34" charset="0"/>
                <a:cs typeface="Calibri" pitchFamily="34" charset="0"/>
              </a:rPr>
              <a:t>San </a:t>
            </a:r>
            <a:r>
              <a:rPr lang="en-US" sz="2000" b="0" dirty="0">
                <a:latin typeface="Calibri" pitchFamily="34" charset="0"/>
                <a:cs typeface="Calibri" pitchFamily="34" charset="0"/>
              </a:rPr>
              <a:t>Francisco Business and Tax Regulations Code, Article 15 - Business Improvement Districts Procedure Code</a:t>
            </a:r>
          </a:p>
          <a:p>
            <a:pPr marL="0" indent="0">
              <a:buNone/>
            </a:pPr>
            <a:endParaRPr lang="en-US" sz="2400" b="0" dirty="0" smtClean="0">
              <a:latin typeface="Calibri" pitchFamily="34" charset="0"/>
              <a:cs typeface="Calibri" pitchFamily="34" charset="0"/>
            </a:endParaRPr>
          </a:p>
          <a:p>
            <a:endParaRPr lang="en-US" sz="2400" b="0" dirty="0" smtClean="0">
              <a:latin typeface="Calibri" pitchFamily="34" charset="0"/>
              <a:cs typeface="Calibri" pitchFamily="34" charset="0"/>
            </a:endParaRPr>
          </a:p>
          <a:p>
            <a:pPr marL="457200" lvl="1" indent="0">
              <a:buNone/>
            </a:pPr>
            <a:endParaRPr lang="en-US" sz="2400" b="0" dirty="0">
              <a:latin typeface="Calibri" pitchFamily="34" charset="0"/>
              <a:cs typeface="Calibri" pitchFamily="34" charset="0"/>
            </a:endParaRPr>
          </a:p>
        </p:txBody>
      </p:sp>
    </p:spTree>
    <p:extLst>
      <p:ext uri="{BB962C8B-B14F-4D97-AF65-F5344CB8AC3E}">
        <p14:creationId xmlns:p14="http://schemas.microsoft.com/office/powerpoint/2010/main" val="355460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2" name="Title 1"/>
          <p:cNvSpPr>
            <a:spLocks noGrp="1"/>
          </p:cNvSpPr>
          <p:nvPr>
            <p:ph type="title"/>
          </p:nvPr>
        </p:nvSpPr>
        <p:spPr>
          <a:xfrm>
            <a:off x="228600" y="228600"/>
            <a:ext cx="7772400" cy="685800"/>
          </a:xfrm>
        </p:spPr>
        <p:txBody>
          <a:bodyPr/>
          <a:lstStyle/>
          <a:p>
            <a:pPr lvl="1" algn="l"/>
            <a:r>
              <a:rPr lang="en-US" dirty="0" smtClean="0">
                <a:solidFill>
                  <a:schemeClr val="bg1"/>
                </a:solidFill>
                <a:latin typeface="Calibri" pitchFamily="34" charset="0"/>
                <a:cs typeface="Calibri" pitchFamily="34" charset="0"/>
              </a:rPr>
              <a:t>The 1994 Act</a:t>
            </a:r>
            <a:endParaRPr lang="en-US" dirty="0">
              <a:solidFill>
                <a:schemeClr val="bg1"/>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2400" b="0" dirty="0">
                <a:latin typeface="Calibri" pitchFamily="34" charset="0"/>
                <a:cs typeface="Calibri" pitchFamily="34" charset="0"/>
              </a:rPr>
              <a:t>California Streets and Highways Code §§36600 et seq. </a:t>
            </a:r>
            <a:r>
              <a:rPr lang="en-US" sz="2400" b="0" dirty="0" smtClean="0">
                <a:latin typeface="Calibri" pitchFamily="34" charset="0"/>
                <a:cs typeface="Calibri" pitchFamily="34" charset="0"/>
              </a:rPr>
              <a:t>– Property and Business Improvement District Law of 1994</a:t>
            </a:r>
          </a:p>
          <a:p>
            <a:pPr lvl="1"/>
            <a:r>
              <a:rPr lang="en-US" sz="1800" b="0" dirty="0" smtClean="0">
                <a:latin typeface="Calibri" pitchFamily="34" charset="0"/>
                <a:cs typeface="Calibri" pitchFamily="34" charset="0"/>
              </a:rPr>
              <a:t>Allows </a:t>
            </a:r>
            <a:r>
              <a:rPr lang="en-US" sz="1800" b="0" dirty="0">
                <a:latin typeface="Calibri" pitchFamily="34" charset="0"/>
                <a:cs typeface="Calibri" pitchFamily="34" charset="0"/>
              </a:rPr>
              <a:t>cities to fund business related improvements, maintenance, and activities through the levy of assessments upon the businesses or real property that </a:t>
            </a:r>
            <a:r>
              <a:rPr lang="en-US" sz="1800" b="0" dirty="0" smtClean="0">
                <a:latin typeface="Calibri" pitchFamily="34" charset="0"/>
                <a:cs typeface="Calibri" pitchFamily="34" charset="0"/>
              </a:rPr>
              <a:t>benefit </a:t>
            </a:r>
            <a:r>
              <a:rPr lang="en-US" sz="1800" b="0" dirty="0">
                <a:latin typeface="Calibri" pitchFamily="34" charset="0"/>
                <a:cs typeface="Calibri" pitchFamily="34" charset="0"/>
              </a:rPr>
              <a:t>from those </a:t>
            </a:r>
            <a:r>
              <a:rPr lang="en-US" sz="1800" b="0" dirty="0" smtClean="0">
                <a:latin typeface="Calibri" pitchFamily="34" charset="0"/>
                <a:cs typeface="Calibri" pitchFamily="34" charset="0"/>
              </a:rPr>
              <a:t>improvements</a:t>
            </a:r>
          </a:p>
          <a:p>
            <a:pPr lvl="1"/>
            <a:r>
              <a:rPr lang="en-US" sz="1800" b="0" dirty="0" smtClean="0">
                <a:latin typeface="Calibri" pitchFamily="34" charset="0"/>
                <a:cs typeface="Calibri" pitchFamily="34" charset="0"/>
              </a:rPr>
              <a:t>Sets forth processes on:</a:t>
            </a:r>
          </a:p>
          <a:p>
            <a:pPr lvl="2"/>
            <a:r>
              <a:rPr lang="en-US" sz="1400" dirty="0" smtClean="0">
                <a:latin typeface="Calibri" pitchFamily="34" charset="0"/>
                <a:cs typeface="Calibri" pitchFamily="34" charset="0"/>
              </a:rPr>
              <a:t>Establishing Districts </a:t>
            </a:r>
          </a:p>
          <a:p>
            <a:pPr lvl="2"/>
            <a:r>
              <a:rPr lang="en-US" sz="1400" dirty="0" smtClean="0">
                <a:latin typeface="Calibri" pitchFamily="34" charset="0"/>
                <a:cs typeface="Calibri" pitchFamily="34" charset="0"/>
              </a:rPr>
              <a:t>Calculating Assessments</a:t>
            </a:r>
          </a:p>
          <a:p>
            <a:pPr lvl="2"/>
            <a:r>
              <a:rPr lang="en-US" sz="1400" b="0" dirty="0" smtClean="0">
                <a:latin typeface="Calibri" pitchFamily="34" charset="0"/>
                <a:cs typeface="Calibri" pitchFamily="34" charset="0"/>
              </a:rPr>
              <a:t>Collecting Assessments</a:t>
            </a:r>
          </a:p>
          <a:p>
            <a:pPr lvl="2"/>
            <a:r>
              <a:rPr lang="en-US" sz="1400" dirty="0" smtClean="0">
                <a:latin typeface="Calibri" pitchFamily="34" charset="0"/>
                <a:cs typeface="Calibri" pitchFamily="34" charset="0"/>
              </a:rPr>
              <a:t>Governing Districts</a:t>
            </a:r>
          </a:p>
          <a:p>
            <a:pPr lvl="2"/>
            <a:r>
              <a:rPr lang="en-US" sz="1400" b="0" dirty="0" smtClean="0">
                <a:latin typeface="Calibri" pitchFamily="34" charset="0"/>
                <a:cs typeface="Calibri" pitchFamily="34" charset="0"/>
              </a:rPr>
              <a:t>Renewing Districts</a:t>
            </a:r>
          </a:p>
          <a:p>
            <a:pPr lvl="2"/>
            <a:r>
              <a:rPr lang="en-US" sz="1400" dirty="0" smtClean="0">
                <a:latin typeface="Calibri" pitchFamily="34" charset="0"/>
                <a:cs typeface="Calibri" pitchFamily="34" charset="0"/>
              </a:rPr>
              <a:t>Disestablishing Districts</a:t>
            </a:r>
            <a:endParaRPr lang="en-US" sz="1000" b="0" dirty="0" smtClean="0">
              <a:latin typeface="Calibri" pitchFamily="34" charset="0"/>
              <a:cs typeface="Calibri" pitchFamily="34" charset="0"/>
            </a:endParaRPr>
          </a:p>
          <a:p>
            <a:pPr marL="457200" lvl="1" indent="0">
              <a:buNone/>
            </a:pPr>
            <a:endParaRPr lang="en-US" sz="2400" b="0" dirty="0">
              <a:latin typeface="Calibri" pitchFamily="34" charset="0"/>
              <a:cs typeface="Calibri" pitchFamily="34" charset="0"/>
            </a:endParaRPr>
          </a:p>
        </p:txBody>
      </p:sp>
    </p:spTree>
    <p:extLst>
      <p:ext uri="{BB962C8B-B14F-4D97-AF65-F5344CB8AC3E}">
        <p14:creationId xmlns:p14="http://schemas.microsoft.com/office/powerpoint/2010/main" val="214389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2" name="Title 1"/>
          <p:cNvSpPr>
            <a:spLocks noGrp="1"/>
          </p:cNvSpPr>
          <p:nvPr>
            <p:ph type="title"/>
          </p:nvPr>
        </p:nvSpPr>
        <p:spPr>
          <a:xfrm>
            <a:off x="228600" y="228600"/>
            <a:ext cx="7772400" cy="685800"/>
          </a:xfrm>
        </p:spPr>
        <p:txBody>
          <a:bodyPr/>
          <a:lstStyle/>
          <a:p>
            <a:pPr lvl="1" algn="l"/>
            <a:r>
              <a:rPr lang="en-US" dirty="0" smtClean="0">
                <a:solidFill>
                  <a:schemeClr val="bg1"/>
                </a:solidFill>
                <a:latin typeface="Calibri" pitchFamily="34" charset="0"/>
                <a:cs typeface="Calibri" pitchFamily="34" charset="0"/>
              </a:rPr>
              <a:t>Article 15</a:t>
            </a:r>
            <a:endParaRPr lang="en-US" dirty="0">
              <a:solidFill>
                <a:schemeClr val="bg1"/>
              </a:solidFill>
              <a:latin typeface="Calibri" pitchFamily="34" charset="0"/>
              <a:cs typeface="Calibri" pitchFamily="34" charset="0"/>
            </a:endParaRPr>
          </a:p>
        </p:txBody>
      </p:sp>
      <p:sp>
        <p:nvSpPr>
          <p:cNvPr id="3" name="Content Placeholder 2"/>
          <p:cNvSpPr>
            <a:spLocks noGrp="1"/>
          </p:cNvSpPr>
          <p:nvPr>
            <p:ph idx="1"/>
          </p:nvPr>
        </p:nvSpPr>
        <p:spPr>
          <a:xfrm>
            <a:off x="685800" y="1066800"/>
            <a:ext cx="7772400" cy="4114800"/>
          </a:xfrm>
        </p:spPr>
        <p:txBody>
          <a:bodyPr/>
          <a:lstStyle/>
          <a:p>
            <a:pPr marL="342900" lvl="1" indent="-342900">
              <a:buFontTx/>
              <a:buChar char="•"/>
            </a:pPr>
            <a:r>
              <a:rPr lang="en-US" sz="2400" b="0" dirty="0" smtClean="0">
                <a:latin typeface="Calibri" pitchFamily="34" charset="0"/>
                <a:cs typeface="Calibri" pitchFamily="34" charset="0"/>
              </a:rPr>
              <a:t>San Francisco </a:t>
            </a:r>
            <a:r>
              <a:rPr lang="en-US" sz="2400" b="0" dirty="0">
                <a:latin typeface="Calibri" pitchFamily="34" charset="0"/>
                <a:cs typeface="Calibri" pitchFamily="34" charset="0"/>
              </a:rPr>
              <a:t>Business and Tax Regulations Code, Article 15 - Business Improvement Districts Procedure </a:t>
            </a:r>
            <a:r>
              <a:rPr lang="en-US" sz="2400" b="0" dirty="0" smtClean="0">
                <a:latin typeface="Calibri" pitchFamily="34" charset="0"/>
                <a:cs typeface="Calibri" pitchFamily="34" charset="0"/>
              </a:rPr>
              <a:t>Code</a:t>
            </a:r>
          </a:p>
          <a:p>
            <a:pPr lvl="1"/>
            <a:r>
              <a:rPr lang="en-US" sz="1800" b="0" dirty="0" smtClean="0">
                <a:latin typeface="Calibri" pitchFamily="34" charset="0"/>
                <a:cs typeface="Calibri" pitchFamily="34" charset="0"/>
              </a:rPr>
              <a:t>As a Charter City, the Board of Supervisors is able to augment and modify state legislation. In 2004, under the leadership of Mayor Gavin Newsom, created Article 15 which augmented and modified the CA Streets and Highways PBID Law of 1994 to allow the Board of Supervisors to do any of the following:</a:t>
            </a:r>
          </a:p>
          <a:p>
            <a:pPr lvl="2"/>
            <a:r>
              <a:rPr lang="en-US" sz="1400" b="0" dirty="0" smtClean="0">
                <a:latin typeface="Calibri" pitchFamily="34" charset="0"/>
                <a:cs typeface="Calibri" pitchFamily="34" charset="0"/>
              </a:rPr>
              <a:t>Reduce </a:t>
            </a:r>
            <a:r>
              <a:rPr lang="en-US" sz="1400" b="0" dirty="0">
                <a:latin typeface="Calibri" pitchFamily="34" charset="0"/>
                <a:cs typeface="Calibri" pitchFamily="34" charset="0"/>
              </a:rPr>
              <a:t>the percentage of petitions required from owners in order to initiate </a:t>
            </a:r>
            <a:r>
              <a:rPr lang="en-US" sz="1400" b="0" dirty="0" smtClean="0">
                <a:latin typeface="Calibri" pitchFamily="34" charset="0"/>
                <a:cs typeface="Calibri" pitchFamily="34" charset="0"/>
              </a:rPr>
              <a:t>formation;</a:t>
            </a:r>
          </a:p>
          <a:p>
            <a:pPr lvl="2"/>
            <a:r>
              <a:rPr lang="en-US" sz="1400" b="0" dirty="0" smtClean="0">
                <a:latin typeface="Calibri" pitchFamily="34" charset="0"/>
                <a:cs typeface="Calibri" pitchFamily="34" charset="0"/>
              </a:rPr>
              <a:t>Have </a:t>
            </a:r>
            <a:r>
              <a:rPr lang="en-US" sz="1400" b="0" dirty="0">
                <a:latin typeface="Calibri" pitchFamily="34" charset="0"/>
                <a:cs typeface="Calibri" pitchFamily="34" charset="0"/>
              </a:rPr>
              <a:t>the district encompass residential property, and to assess residential property</a:t>
            </a:r>
            <a:r>
              <a:rPr lang="en-US" sz="1400" b="0" dirty="0" smtClean="0">
                <a:latin typeface="Calibri" pitchFamily="34" charset="0"/>
                <a:cs typeface="Calibri" pitchFamily="34" charset="0"/>
              </a:rPr>
              <a:t>;</a:t>
            </a:r>
          </a:p>
          <a:p>
            <a:pPr lvl="2"/>
            <a:r>
              <a:rPr lang="en-US" sz="1400" b="0" dirty="0" smtClean="0">
                <a:latin typeface="Calibri" pitchFamily="34" charset="0"/>
                <a:cs typeface="Calibri" pitchFamily="34" charset="0"/>
              </a:rPr>
              <a:t>Extend </a:t>
            </a:r>
            <a:r>
              <a:rPr lang="en-US" sz="1400" b="0" dirty="0">
                <a:latin typeface="Calibri" pitchFamily="34" charset="0"/>
                <a:cs typeface="Calibri" pitchFamily="34" charset="0"/>
              </a:rPr>
              <a:t>the term of the district to a maximum of 15 years, or such longer term as is authorized by state </a:t>
            </a:r>
            <a:r>
              <a:rPr lang="en-US" sz="1400" b="0" dirty="0" smtClean="0">
                <a:latin typeface="Calibri" pitchFamily="34" charset="0"/>
                <a:cs typeface="Calibri" pitchFamily="34" charset="0"/>
              </a:rPr>
              <a:t>law;</a:t>
            </a:r>
          </a:p>
          <a:p>
            <a:pPr lvl="2"/>
            <a:r>
              <a:rPr lang="en-US" sz="1400" b="0" dirty="0" smtClean="0">
                <a:latin typeface="Calibri" pitchFamily="34" charset="0"/>
                <a:cs typeface="Calibri" pitchFamily="34" charset="0"/>
              </a:rPr>
              <a:t>Extend </a:t>
            </a:r>
            <a:r>
              <a:rPr lang="en-US" sz="1400" b="0" dirty="0">
                <a:latin typeface="Calibri" pitchFamily="34" charset="0"/>
                <a:cs typeface="Calibri" pitchFamily="34" charset="0"/>
              </a:rPr>
              <a:t>the term of the district to a maximum of 40 years, if all or a portion of the assessments will be pledged or applied to pay any bond, financing lease (including certificates of participation therein), or other similar obligations of the </a:t>
            </a:r>
            <a:r>
              <a:rPr lang="en-US" sz="1400" b="0" dirty="0" smtClean="0">
                <a:latin typeface="Calibri" pitchFamily="34" charset="0"/>
                <a:cs typeface="Calibri" pitchFamily="34" charset="0"/>
              </a:rPr>
              <a:t>City;</a:t>
            </a:r>
          </a:p>
          <a:p>
            <a:pPr lvl="2"/>
            <a:r>
              <a:rPr lang="en-US" sz="1400" b="0" dirty="0" smtClean="0">
                <a:latin typeface="Calibri" pitchFamily="34" charset="0"/>
                <a:cs typeface="Calibri" pitchFamily="34" charset="0"/>
              </a:rPr>
              <a:t>Recover </a:t>
            </a:r>
            <a:r>
              <a:rPr lang="en-US" sz="1400" b="0" dirty="0">
                <a:latin typeface="Calibri" pitchFamily="34" charset="0"/>
                <a:cs typeface="Calibri" pitchFamily="34" charset="0"/>
              </a:rPr>
              <a:t>through assessments the costs incurred in formation of the </a:t>
            </a:r>
            <a:r>
              <a:rPr lang="en-US" sz="1400" b="0" dirty="0" smtClean="0">
                <a:latin typeface="Calibri" pitchFamily="34" charset="0"/>
                <a:cs typeface="Calibri" pitchFamily="34" charset="0"/>
              </a:rPr>
              <a:t>district;</a:t>
            </a:r>
          </a:p>
          <a:p>
            <a:pPr lvl="2"/>
            <a:r>
              <a:rPr lang="en-US" sz="1400" b="0" dirty="0" smtClean="0">
                <a:latin typeface="Calibri" pitchFamily="34" charset="0"/>
                <a:cs typeface="Calibri" pitchFamily="34" charset="0"/>
              </a:rPr>
              <a:t>Disestablish </a:t>
            </a:r>
            <a:r>
              <a:rPr lang="en-US" sz="1400" b="0" dirty="0">
                <a:latin typeface="Calibri" pitchFamily="34" charset="0"/>
                <a:cs typeface="Calibri" pitchFamily="34" charset="0"/>
              </a:rPr>
              <a:t>a district upon a supermajority vote of the Board of Supervisors; </a:t>
            </a:r>
            <a:r>
              <a:rPr lang="en-US" sz="1400" b="0" dirty="0" smtClean="0">
                <a:latin typeface="Calibri" pitchFamily="34" charset="0"/>
                <a:cs typeface="Calibri" pitchFamily="34" charset="0"/>
              </a:rPr>
              <a:t>or,</a:t>
            </a:r>
          </a:p>
          <a:p>
            <a:pPr lvl="2"/>
            <a:r>
              <a:rPr lang="en-US" sz="1400" b="0" dirty="0" smtClean="0">
                <a:latin typeface="Calibri" pitchFamily="34" charset="0"/>
                <a:cs typeface="Calibri" pitchFamily="34" charset="0"/>
              </a:rPr>
              <a:t>Require </a:t>
            </a:r>
            <a:r>
              <a:rPr lang="en-US" sz="1400" b="0" dirty="0">
                <a:latin typeface="Calibri" pitchFamily="34" charset="0"/>
                <a:cs typeface="Calibri" pitchFamily="34" charset="0"/>
              </a:rPr>
              <a:t>a weighted two-thirds (2/3) vote of business owners to be assessed, based on ballots cast, as an alternative or additional procedure for establishing a business improvement district and levying assessments on business owners</a:t>
            </a:r>
            <a:r>
              <a:rPr lang="en-US" sz="1400" b="0" dirty="0" smtClean="0">
                <a:latin typeface="Calibri" pitchFamily="34" charset="0"/>
                <a:cs typeface="Calibri" pitchFamily="34" charset="0"/>
              </a:rPr>
              <a:t>.</a:t>
            </a:r>
          </a:p>
          <a:p>
            <a:pPr marL="914400" lvl="2" indent="0">
              <a:buNone/>
            </a:pPr>
            <a:endParaRPr lang="en-US" sz="1400" b="0" dirty="0" smtClean="0">
              <a:latin typeface="Calibri" pitchFamily="34" charset="0"/>
              <a:cs typeface="Calibri" pitchFamily="34" charset="0"/>
            </a:endParaRPr>
          </a:p>
          <a:p>
            <a:pPr lvl="1"/>
            <a:endParaRPr lang="en-US" sz="2400" b="0" dirty="0">
              <a:latin typeface="Calibri" pitchFamily="34" charset="0"/>
              <a:cs typeface="Calibri" pitchFamily="34" charset="0"/>
            </a:endParaRPr>
          </a:p>
        </p:txBody>
      </p:sp>
    </p:spTree>
    <p:extLst>
      <p:ext uri="{BB962C8B-B14F-4D97-AF65-F5344CB8AC3E}">
        <p14:creationId xmlns:p14="http://schemas.microsoft.com/office/powerpoint/2010/main" val="72729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59" r="1863"/>
          <a:stretch/>
        </p:blipFill>
        <p:spPr>
          <a:xfrm>
            <a:off x="2634343" y="1066800"/>
            <a:ext cx="3786005" cy="5092362"/>
          </a:xfrm>
          <a:prstGeom prst="rect">
            <a:avLst/>
          </a:prstGeom>
        </p:spPr>
      </p:pic>
      <p:sp>
        <p:nvSpPr>
          <p:cNvPr id="6" name="Rectangle 5"/>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7" name="Title 1"/>
          <p:cNvSpPr>
            <a:spLocks noGrp="1"/>
          </p:cNvSpPr>
          <p:nvPr>
            <p:ph type="title"/>
          </p:nvPr>
        </p:nvSpPr>
        <p:spPr>
          <a:xfrm>
            <a:off x="228600" y="228600"/>
            <a:ext cx="7772400" cy="685800"/>
          </a:xfrm>
        </p:spPr>
        <p:txBody>
          <a:bodyPr/>
          <a:lstStyle/>
          <a:p>
            <a:pPr lvl="1" algn="l"/>
            <a:r>
              <a:rPr lang="en-US" dirty="0" smtClean="0">
                <a:solidFill>
                  <a:schemeClr val="bg1"/>
                </a:solidFill>
                <a:latin typeface="Calibri" pitchFamily="34" charset="0"/>
                <a:cs typeface="Calibri" pitchFamily="34" charset="0"/>
              </a:rPr>
              <a:t>Are CBDs/PBIDs Effective</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93019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80975"/>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7" name="Title 1"/>
          <p:cNvSpPr>
            <a:spLocks noGrp="1"/>
          </p:cNvSpPr>
          <p:nvPr>
            <p:ph type="title"/>
          </p:nvPr>
        </p:nvSpPr>
        <p:spPr>
          <a:xfrm>
            <a:off x="304800" y="228600"/>
            <a:ext cx="7772400" cy="685800"/>
          </a:xfrm>
        </p:spPr>
        <p:txBody>
          <a:bodyPr/>
          <a:lstStyle/>
          <a:p>
            <a:pPr lvl="1" algn="l"/>
            <a:r>
              <a:rPr lang="en-US" dirty="0" smtClean="0">
                <a:solidFill>
                  <a:schemeClr val="bg1"/>
                </a:solidFill>
                <a:latin typeface="Calibri" pitchFamily="34" charset="0"/>
                <a:cs typeface="Calibri" pitchFamily="34" charset="0"/>
              </a:rPr>
              <a:t>Analysis Findings</a:t>
            </a:r>
            <a:endParaRPr lang="en-US" dirty="0">
              <a:solidFill>
                <a:schemeClr val="bg1"/>
              </a:solidFill>
              <a:latin typeface="Calibri" pitchFamily="34" charset="0"/>
              <a:cs typeface="Calibri" pitchFamily="34" charset="0"/>
            </a:endParaRPr>
          </a:p>
        </p:txBody>
      </p:sp>
      <p:sp>
        <p:nvSpPr>
          <p:cNvPr id="8" name="TextBox 7"/>
          <p:cNvSpPr txBox="1"/>
          <p:nvPr/>
        </p:nvSpPr>
        <p:spPr>
          <a:xfrm>
            <a:off x="361952" y="1219200"/>
            <a:ext cx="8382000" cy="4031873"/>
          </a:xfrm>
          <a:prstGeom prst="rect">
            <a:avLst/>
          </a:prstGeom>
          <a:noFill/>
        </p:spPr>
        <p:txBody>
          <a:bodyPr wrap="square" rtlCol="0">
            <a:spAutoFit/>
          </a:bodyPr>
          <a:lstStyle/>
          <a:p>
            <a:pPr marL="285750" indent="-285750">
              <a:buFont typeface="Arial" pitchFamily="34" charset="0"/>
              <a:buChar char="•"/>
            </a:pPr>
            <a:r>
              <a:rPr lang="en-US" sz="1600" b="1" dirty="0">
                <a:latin typeface="Calibri" panose="020F0502020204030204" pitchFamily="34" charset="0"/>
              </a:rPr>
              <a:t>On average, CBD/BID-maintained streets were found to be cleaner than similar commercial streets located in the same Supervisorial District. </a:t>
            </a:r>
          </a:p>
          <a:p>
            <a:r>
              <a:rPr lang="en-US" sz="1600" b="1" dirty="0">
                <a:latin typeface="Calibri" panose="020F0502020204030204" pitchFamily="34" charset="0"/>
              </a:rPr>
              <a:t> </a:t>
            </a:r>
          </a:p>
          <a:p>
            <a:pPr marL="285750" indent="-285750">
              <a:buFont typeface="Arial" pitchFamily="34" charset="0"/>
              <a:buChar char="•"/>
            </a:pPr>
            <a:r>
              <a:rPr lang="en-US" sz="1600" b="1" dirty="0">
                <a:latin typeface="Calibri" panose="020F0502020204030204" pitchFamily="34" charset="0"/>
              </a:rPr>
              <a:t>CBDs/BIDs have experienced declining crime prevalence similar to current citywide trends. </a:t>
            </a:r>
          </a:p>
          <a:p>
            <a:r>
              <a:rPr lang="en-US" sz="1600" b="1" dirty="0">
                <a:latin typeface="Calibri" panose="020F0502020204030204" pitchFamily="34" charset="0"/>
              </a:rPr>
              <a:t> </a:t>
            </a:r>
          </a:p>
          <a:p>
            <a:pPr marL="285750" indent="-285750">
              <a:buFont typeface="Arial" pitchFamily="34" charset="0"/>
              <a:buChar char="•"/>
            </a:pPr>
            <a:r>
              <a:rPr lang="en-US" sz="1600" b="1" dirty="0">
                <a:latin typeface="Calibri" panose="020F0502020204030204" pitchFamily="34" charset="0"/>
              </a:rPr>
              <a:t>During the 07/09 recession, CBDs/BIDs retained more value in their properties, saw less significant reductions in sales tax revenues, and maintained lower commercial vacancy rates.</a:t>
            </a:r>
          </a:p>
          <a:p>
            <a:r>
              <a:rPr lang="en-US" sz="1600" b="1" dirty="0">
                <a:latin typeface="Calibri" panose="020F0502020204030204" pitchFamily="34" charset="0"/>
              </a:rPr>
              <a:t> </a:t>
            </a:r>
          </a:p>
          <a:p>
            <a:pPr marL="285750" indent="-285750">
              <a:buFont typeface="Arial" pitchFamily="34" charset="0"/>
              <a:buChar char="•"/>
            </a:pPr>
            <a:r>
              <a:rPr lang="en-US" sz="1600" b="1" dirty="0">
                <a:latin typeface="Calibri" panose="020F0502020204030204" pitchFamily="34" charset="0"/>
              </a:rPr>
              <a:t>CBDs/BIDs have raised significant revenues from non-assessment sources.</a:t>
            </a:r>
          </a:p>
          <a:p>
            <a:r>
              <a:rPr lang="en-US" sz="1600" b="1" dirty="0">
                <a:latin typeface="Calibri" panose="020F0502020204030204" pitchFamily="34" charset="0"/>
              </a:rPr>
              <a:t> </a:t>
            </a:r>
          </a:p>
          <a:p>
            <a:pPr marL="285750" indent="-285750">
              <a:buFont typeface="Arial" pitchFamily="34" charset="0"/>
              <a:buChar char="•"/>
            </a:pPr>
            <a:r>
              <a:rPr lang="en-US" sz="1600" b="1" dirty="0">
                <a:latin typeface="Calibri" panose="020F0502020204030204" pitchFamily="34" charset="0"/>
              </a:rPr>
              <a:t>CBDs/BIDs leverage significant community leadership to support their work.</a:t>
            </a:r>
          </a:p>
          <a:p>
            <a:r>
              <a:rPr lang="en-US" sz="1600" b="1" dirty="0">
                <a:latin typeface="Calibri" panose="020F0502020204030204" pitchFamily="34" charset="0"/>
              </a:rPr>
              <a:t> </a:t>
            </a:r>
          </a:p>
          <a:p>
            <a:pPr marL="285750" indent="-285750">
              <a:buFont typeface="Arial" pitchFamily="34" charset="0"/>
              <a:buChar char="•"/>
            </a:pPr>
            <a:r>
              <a:rPr lang="en-US" sz="1600" b="1" dirty="0">
                <a:latin typeface="Calibri" panose="020F0502020204030204" pitchFamily="34" charset="0"/>
              </a:rPr>
              <a:t>The scale of CBD/BID operations is correlated with the level of improvement</a:t>
            </a:r>
            <a:r>
              <a:rPr lang="en-US" sz="1600" b="1" dirty="0" smtClean="0">
                <a:latin typeface="Calibri" panose="020F0502020204030204" pitchFamily="34" charset="0"/>
              </a:rPr>
              <a:t>.</a:t>
            </a:r>
          </a:p>
          <a:p>
            <a:pPr marL="285750" indent="-285750">
              <a:buFont typeface="Arial" pitchFamily="34" charset="0"/>
              <a:buChar char="•"/>
            </a:pPr>
            <a:endParaRPr lang="en-US" sz="1600" b="1" dirty="0">
              <a:latin typeface="Calibri" panose="020F0502020204030204" pitchFamily="34" charset="0"/>
            </a:endParaRPr>
          </a:p>
          <a:p>
            <a:endParaRPr lang="en-US" sz="1600" b="1" dirty="0">
              <a:latin typeface="Calibri" panose="020F0502020204030204" pitchFamily="34" charset="0"/>
            </a:endParaRPr>
          </a:p>
          <a:p>
            <a:endParaRPr lang="en-US" sz="1600" dirty="0"/>
          </a:p>
        </p:txBody>
      </p:sp>
    </p:spTree>
    <p:extLst>
      <p:ext uri="{BB962C8B-B14F-4D97-AF65-F5344CB8AC3E}">
        <p14:creationId xmlns:p14="http://schemas.microsoft.com/office/powerpoint/2010/main" val="55359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228600"/>
            <a:ext cx="9144000" cy="73342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a typeface="Osaka" pitchFamily="64" charset="-128"/>
            </a:endParaRPr>
          </a:p>
        </p:txBody>
      </p:sp>
      <p:sp>
        <p:nvSpPr>
          <p:cNvPr id="2" name="Title 1"/>
          <p:cNvSpPr>
            <a:spLocks noGrp="1"/>
          </p:cNvSpPr>
          <p:nvPr>
            <p:ph type="title"/>
          </p:nvPr>
        </p:nvSpPr>
        <p:spPr/>
        <p:txBody>
          <a:bodyPr/>
          <a:lstStyle/>
          <a:p>
            <a:pPr lvl="1" algn="l"/>
            <a:r>
              <a:rPr lang="en-US" dirty="0" smtClean="0">
                <a:solidFill>
                  <a:srgbClr val="CC3300"/>
                </a:solidFill>
                <a:latin typeface="Calibri" pitchFamily="34" charset="0"/>
                <a:cs typeface="Calibri" pitchFamily="34" charset="0"/>
              </a:rPr>
              <a:t>Current CBD Portfolio</a:t>
            </a:r>
            <a:endParaRPr lang="en-US" dirty="0">
              <a:solidFill>
                <a:srgbClr val="CC3300"/>
              </a:solidFill>
              <a:latin typeface="Calibri" pitchFamily="34" charset="0"/>
              <a:cs typeface="Calibri" pitchFamily="34" charset="0"/>
            </a:endParaRPr>
          </a:p>
        </p:txBody>
      </p:sp>
      <p:sp>
        <p:nvSpPr>
          <p:cNvPr id="3" name="Content Placeholder 2"/>
          <p:cNvSpPr>
            <a:spLocks noGrp="1"/>
          </p:cNvSpPr>
          <p:nvPr>
            <p:ph idx="1"/>
          </p:nvPr>
        </p:nvSpPr>
        <p:spPr>
          <a:xfrm>
            <a:off x="685800" y="1066800"/>
            <a:ext cx="7772400" cy="1295400"/>
          </a:xfrm>
        </p:spPr>
        <p:txBody>
          <a:bodyPr/>
          <a:lstStyle/>
          <a:p>
            <a:pPr marL="0" indent="0" algn="just">
              <a:buNone/>
            </a:pPr>
            <a:r>
              <a:rPr lang="en-US" sz="2400" b="0" dirty="0" smtClean="0">
                <a:latin typeface="Calibri" pitchFamily="34" charset="0"/>
                <a:cs typeface="Calibri" pitchFamily="34" charset="0"/>
              </a:rPr>
              <a:t>There are currently thirteen (14) Community Benefit Districts.  Twelve (12) are geographic based and two (2) are sector based. </a:t>
            </a:r>
          </a:p>
          <a:p>
            <a:pPr marL="914400" lvl="2" indent="0" algn="just">
              <a:buNone/>
            </a:pPr>
            <a:endParaRPr lang="en-US" sz="1400" b="0" dirty="0" smtClean="0">
              <a:latin typeface="Calibri" pitchFamily="34" charset="0"/>
              <a:cs typeface="Calibri" pitchFamily="34" charset="0"/>
            </a:endParaRPr>
          </a:p>
        </p:txBody>
      </p:sp>
      <p:sp>
        <p:nvSpPr>
          <p:cNvPr id="4" name="Content Placeholder 2"/>
          <p:cNvSpPr txBox="1">
            <a:spLocks/>
          </p:cNvSpPr>
          <p:nvPr/>
        </p:nvSpPr>
        <p:spPr bwMode="auto">
          <a:xfrm>
            <a:off x="228600" y="2362200"/>
            <a:ext cx="7543800" cy="1752600"/>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Osaka"/>
              </a:defRPr>
            </a:lvl1pPr>
            <a:lvl2pPr marL="742950" indent="-285750" algn="l" rtl="0" eaLnBrk="0" fontAlgn="base" hangingPunct="0">
              <a:spcBef>
                <a:spcPct val="20000"/>
              </a:spcBef>
              <a:spcAft>
                <a:spcPct val="0"/>
              </a:spcAft>
              <a:buChar char="–"/>
              <a:defRPr sz="2800" b="1">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57200" lvl="1" indent="0">
              <a:buNone/>
            </a:pPr>
            <a:r>
              <a:rPr lang="en-US" sz="1800" dirty="0" smtClean="0">
                <a:solidFill>
                  <a:srgbClr val="CC3300"/>
                </a:solidFill>
                <a:latin typeface="Calibri" pitchFamily="34" charset="0"/>
                <a:cs typeface="Calibri" pitchFamily="34" charset="0"/>
              </a:rPr>
              <a:t>Geographic Based Districts:</a:t>
            </a:r>
          </a:p>
          <a:p>
            <a:pPr marL="1257300" lvl="2" indent="-342900">
              <a:buFont typeface="+mj-lt"/>
              <a:buAutoNum type="arabicPeriod"/>
            </a:pPr>
            <a:r>
              <a:rPr lang="en-US" sz="1400" dirty="0" smtClean="0">
                <a:latin typeface="Calibri" pitchFamily="34" charset="0"/>
                <a:cs typeface="Calibri" pitchFamily="34" charset="0"/>
              </a:rPr>
              <a:t>Greater Union Square </a:t>
            </a:r>
          </a:p>
          <a:p>
            <a:pPr marL="1257300" lvl="2" indent="-342900">
              <a:buFont typeface="+mj-lt"/>
              <a:buAutoNum type="arabicPeriod"/>
            </a:pPr>
            <a:r>
              <a:rPr lang="en-US" sz="1400" dirty="0" smtClean="0">
                <a:latin typeface="Calibri" pitchFamily="34" charset="0"/>
                <a:cs typeface="Calibri" pitchFamily="34" charset="0"/>
              </a:rPr>
              <a:t>North of Market/Tenderloin</a:t>
            </a:r>
          </a:p>
          <a:p>
            <a:pPr marL="1257300" lvl="2" indent="-342900">
              <a:buFont typeface="+mj-lt"/>
              <a:buAutoNum type="arabicPeriod"/>
            </a:pPr>
            <a:r>
              <a:rPr lang="en-US" sz="1400" dirty="0" err="1" smtClean="0">
                <a:latin typeface="Calibri" pitchFamily="34" charset="0"/>
                <a:cs typeface="Calibri" pitchFamily="34" charset="0"/>
              </a:rPr>
              <a:t>Noe</a:t>
            </a:r>
            <a:r>
              <a:rPr lang="en-US" sz="1400" dirty="0" smtClean="0">
                <a:latin typeface="Calibri" pitchFamily="34" charset="0"/>
                <a:cs typeface="Calibri" pitchFamily="34" charset="0"/>
              </a:rPr>
              <a:t> Valley</a:t>
            </a:r>
          </a:p>
          <a:p>
            <a:pPr marL="1257300" lvl="2" indent="-342900">
              <a:buFont typeface="+mj-lt"/>
              <a:buAutoNum type="arabicPeriod"/>
            </a:pPr>
            <a:r>
              <a:rPr lang="en-US" sz="1400" dirty="0" smtClean="0">
                <a:latin typeface="Calibri" pitchFamily="34" charset="0"/>
                <a:cs typeface="Calibri" pitchFamily="34" charset="0"/>
              </a:rPr>
              <a:t>Castro/Upper Market</a:t>
            </a:r>
          </a:p>
          <a:p>
            <a:pPr marL="1257300" lvl="2" indent="-342900">
              <a:buFont typeface="+mj-lt"/>
              <a:buAutoNum type="arabicPeriod"/>
            </a:pPr>
            <a:r>
              <a:rPr lang="en-US" sz="1400" dirty="0">
                <a:latin typeface="Calibri" pitchFamily="34" charset="0"/>
                <a:cs typeface="Calibri" pitchFamily="34" charset="0"/>
              </a:rPr>
              <a:t>Central </a:t>
            </a:r>
            <a:r>
              <a:rPr lang="en-US" sz="1400" dirty="0" smtClean="0">
                <a:latin typeface="Calibri" pitchFamily="34" charset="0"/>
                <a:cs typeface="Calibri" pitchFamily="34" charset="0"/>
              </a:rPr>
              <a:t>Market</a:t>
            </a:r>
          </a:p>
          <a:p>
            <a:pPr marL="1257300" lvl="2" indent="-342900">
              <a:buFont typeface="+mj-lt"/>
              <a:buAutoNum type="arabicPeriod"/>
            </a:pPr>
            <a:r>
              <a:rPr lang="en-US" sz="1400" dirty="0">
                <a:latin typeface="Calibri" pitchFamily="34" charset="0"/>
                <a:cs typeface="Calibri" pitchFamily="34" charset="0"/>
              </a:rPr>
              <a:t>Yerba Buena</a:t>
            </a:r>
          </a:p>
          <a:p>
            <a:pPr marL="1257300" lvl="2" indent="-342900">
              <a:buFont typeface="+mj-lt"/>
              <a:buAutoNum type="arabicPeriod"/>
            </a:pPr>
            <a:endParaRPr lang="en-US" sz="1800" dirty="0" smtClean="0">
              <a:latin typeface="Calibri" pitchFamily="34" charset="0"/>
              <a:cs typeface="Calibri" pitchFamily="34" charset="0"/>
            </a:endParaRPr>
          </a:p>
          <a:p>
            <a:pPr marL="400050" lvl="2" indent="-400050">
              <a:buFont typeface="+mj-lt"/>
              <a:buAutoNum type="arabicPeriod"/>
            </a:pPr>
            <a:endParaRPr lang="en-US" sz="1600" dirty="0" smtClean="0">
              <a:latin typeface="Calibri" pitchFamily="34" charset="0"/>
              <a:cs typeface="Calibri" pitchFamily="34" charset="0"/>
            </a:endParaRPr>
          </a:p>
          <a:p>
            <a:pPr marL="400050" lvl="2" indent="-400050">
              <a:buFont typeface="+mj-lt"/>
              <a:buAutoNum type="arabicPeriod"/>
            </a:pPr>
            <a:r>
              <a:rPr lang="en-US" sz="1400" dirty="0" smtClean="0">
                <a:latin typeface="Calibri" pitchFamily="34" charset="0"/>
                <a:cs typeface="Calibri" pitchFamily="34" charset="0"/>
              </a:rPr>
              <a:t>Fisherman’s </a:t>
            </a:r>
            <a:r>
              <a:rPr lang="en-US" sz="1400" dirty="0">
                <a:latin typeface="Calibri" pitchFamily="34" charset="0"/>
                <a:cs typeface="Calibri" pitchFamily="34" charset="0"/>
              </a:rPr>
              <a:t>Wharf (Landside and Portside)</a:t>
            </a:r>
          </a:p>
          <a:p>
            <a:pPr marL="400050" lvl="2" indent="-400050">
              <a:buFont typeface="+mj-lt"/>
              <a:buAutoNum type="arabicPeriod"/>
            </a:pPr>
            <a:r>
              <a:rPr lang="en-US" sz="1400" dirty="0" smtClean="0">
                <a:latin typeface="Calibri" pitchFamily="34" charset="0"/>
                <a:cs typeface="Calibri" pitchFamily="34" charset="0"/>
              </a:rPr>
              <a:t>Ocean Avenue</a:t>
            </a:r>
          </a:p>
          <a:p>
            <a:pPr marL="400050" lvl="2" indent="-400050">
              <a:buFont typeface="+mj-lt"/>
              <a:buAutoNum type="arabicPeriod"/>
            </a:pPr>
            <a:r>
              <a:rPr lang="en-US" sz="1400" dirty="0" smtClean="0">
                <a:latin typeface="Calibri" pitchFamily="34" charset="0"/>
                <a:cs typeface="Calibri" pitchFamily="34" charset="0"/>
              </a:rPr>
              <a:t>Civic Center</a:t>
            </a:r>
          </a:p>
          <a:p>
            <a:pPr marL="400050" lvl="2" indent="-400050">
              <a:buFont typeface="+mj-lt"/>
              <a:buAutoNum type="arabicPeriod"/>
            </a:pPr>
            <a:r>
              <a:rPr lang="en-US" sz="1400" dirty="0" smtClean="0">
                <a:latin typeface="Calibri" pitchFamily="34" charset="0"/>
                <a:cs typeface="Calibri" pitchFamily="34" charset="0"/>
              </a:rPr>
              <a:t>Top of Broadway</a:t>
            </a:r>
          </a:p>
          <a:p>
            <a:pPr marL="400050" lvl="2" indent="-400050">
              <a:buFont typeface="+mj-lt"/>
              <a:buAutoNum type="arabicPeriod"/>
            </a:pPr>
            <a:r>
              <a:rPr lang="en-US" sz="1400" dirty="0" smtClean="0">
                <a:latin typeface="Calibri" pitchFamily="34" charset="0"/>
                <a:cs typeface="Calibri" pitchFamily="34" charset="0"/>
              </a:rPr>
              <a:t>Lower Polk</a:t>
            </a:r>
          </a:p>
          <a:p>
            <a:pPr marL="400050" lvl="2" indent="-400050">
              <a:buFont typeface="+mj-lt"/>
              <a:buAutoNum type="arabicPeriod"/>
            </a:pPr>
            <a:r>
              <a:rPr lang="en-US" sz="1400" dirty="0" smtClean="0">
                <a:latin typeface="Calibri" pitchFamily="34" charset="0"/>
                <a:cs typeface="Calibri" pitchFamily="34" charset="0"/>
              </a:rPr>
              <a:t>Greater Rincon Hill</a:t>
            </a:r>
          </a:p>
          <a:p>
            <a:pPr lvl="1"/>
            <a:endParaRPr lang="en-US" sz="1200" b="0" dirty="0">
              <a:latin typeface="Calibri" pitchFamily="34" charset="0"/>
              <a:cs typeface="Calibri" pitchFamily="34" charset="0"/>
            </a:endParaRPr>
          </a:p>
        </p:txBody>
      </p:sp>
      <p:sp>
        <p:nvSpPr>
          <p:cNvPr id="5" name="Content Placeholder 2"/>
          <p:cNvSpPr txBox="1">
            <a:spLocks/>
          </p:cNvSpPr>
          <p:nvPr/>
        </p:nvSpPr>
        <p:spPr bwMode="auto">
          <a:xfrm>
            <a:off x="228600" y="4333875"/>
            <a:ext cx="7543800" cy="847725"/>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Osaka"/>
              </a:defRPr>
            </a:lvl1pPr>
            <a:lvl2pPr marL="742950" indent="-285750" algn="l" rtl="0" eaLnBrk="0" fontAlgn="base" hangingPunct="0">
              <a:spcBef>
                <a:spcPct val="20000"/>
              </a:spcBef>
              <a:spcAft>
                <a:spcPct val="0"/>
              </a:spcAft>
              <a:buChar char="–"/>
              <a:defRPr sz="2800" b="1">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57200" lvl="1" indent="0">
              <a:buNone/>
            </a:pPr>
            <a:r>
              <a:rPr lang="en-US" sz="1800" dirty="0" smtClean="0">
                <a:solidFill>
                  <a:srgbClr val="CC3300"/>
                </a:solidFill>
                <a:latin typeface="Calibri" pitchFamily="34" charset="0"/>
                <a:cs typeface="Calibri" pitchFamily="34" charset="0"/>
              </a:rPr>
              <a:t>Sector Based Districts:</a:t>
            </a:r>
          </a:p>
          <a:p>
            <a:pPr marL="1257300" lvl="2" indent="-342900">
              <a:buFont typeface="+mj-lt"/>
              <a:buAutoNum type="arabicPeriod"/>
            </a:pPr>
            <a:r>
              <a:rPr lang="en-US" sz="1400" dirty="0" smtClean="0">
                <a:latin typeface="Calibri" pitchFamily="34" charset="0"/>
                <a:cs typeface="Calibri" pitchFamily="34" charset="0"/>
              </a:rPr>
              <a:t>Tourism Improvement District</a:t>
            </a:r>
          </a:p>
          <a:p>
            <a:pPr marL="1257300" lvl="2" indent="-342900">
              <a:buFont typeface="+mj-lt"/>
              <a:buAutoNum type="arabicPeriod"/>
            </a:pPr>
            <a:endParaRPr lang="en-US" sz="1400" dirty="0" smtClean="0">
              <a:latin typeface="Calibri" pitchFamily="34" charset="0"/>
              <a:cs typeface="Calibri" pitchFamily="34" charset="0"/>
            </a:endParaRPr>
          </a:p>
          <a:p>
            <a:pPr marL="1257300" lvl="2" indent="-342900">
              <a:buFont typeface="+mj-lt"/>
              <a:buAutoNum type="arabicPeriod"/>
            </a:pPr>
            <a:endParaRPr lang="en-US" dirty="0">
              <a:latin typeface="Calibri" pitchFamily="34" charset="0"/>
              <a:cs typeface="Calibri" pitchFamily="34" charset="0"/>
            </a:endParaRPr>
          </a:p>
          <a:p>
            <a:pPr marL="1257300" lvl="2" indent="-342900">
              <a:buFont typeface="+mj-lt"/>
              <a:buAutoNum type="arabicPeriod"/>
            </a:pPr>
            <a:endParaRPr lang="en-US" sz="1800" dirty="0" smtClean="0">
              <a:latin typeface="Calibri" pitchFamily="34" charset="0"/>
              <a:cs typeface="Calibri" pitchFamily="34" charset="0"/>
            </a:endParaRPr>
          </a:p>
          <a:p>
            <a:pPr marL="285750" lvl="2" indent="-285750">
              <a:buFont typeface="+mj-lt"/>
              <a:buAutoNum type="arabicPeriod"/>
              <a:tabLst>
                <a:tab pos="285750" algn="l"/>
              </a:tabLst>
            </a:pPr>
            <a:r>
              <a:rPr lang="en-US" sz="1400" dirty="0" err="1" smtClean="0">
                <a:latin typeface="Calibri" pitchFamily="34" charset="0"/>
                <a:cs typeface="Calibri" pitchFamily="34" charset="0"/>
              </a:rPr>
              <a:t>Moscone</a:t>
            </a:r>
            <a:r>
              <a:rPr lang="en-US" sz="1400" dirty="0" smtClean="0">
                <a:latin typeface="Calibri" pitchFamily="34" charset="0"/>
                <a:cs typeface="Calibri" pitchFamily="34" charset="0"/>
              </a:rPr>
              <a:t> Expansion District</a:t>
            </a:r>
          </a:p>
          <a:p>
            <a:pPr lvl="1"/>
            <a:endParaRPr lang="en-US" sz="2400" b="0" dirty="0">
              <a:latin typeface="Calibri" pitchFamily="34" charset="0"/>
              <a:cs typeface="Calibri" pitchFamily="34" charset="0"/>
            </a:endParaRPr>
          </a:p>
        </p:txBody>
      </p:sp>
    </p:spTree>
    <p:extLst>
      <p:ext uri="{BB962C8B-B14F-4D97-AF65-F5344CB8AC3E}">
        <p14:creationId xmlns:p14="http://schemas.microsoft.com/office/powerpoint/2010/main" val="25841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ea typeface="Osak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ea typeface="Osaka"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1815</TotalTime>
  <Words>807</Words>
  <Application>Microsoft Office PowerPoint</Application>
  <PresentationFormat>On-screen Show (4:3)</PresentationFormat>
  <Paragraphs>138</Paragraphs>
  <Slides>17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Osaka</vt:lpstr>
      <vt:lpstr>Times</vt:lpstr>
      <vt:lpstr>Wingdings</vt:lpstr>
      <vt:lpstr>Blank Presentation</vt:lpstr>
      <vt:lpstr>2_Default Design</vt:lpstr>
      <vt:lpstr>1_Custom Design</vt:lpstr>
      <vt:lpstr>San Francisco Community Benefit Districts </vt:lpstr>
      <vt:lpstr>What is a CBD/BID</vt:lpstr>
      <vt:lpstr>CBD History</vt:lpstr>
      <vt:lpstr>Enabling Legislation</vt:lpstr>
      <vt:lpstr>The 1994 Act</vt:lpstr>
      <vt:lpstr>Article 15</vt:lpstr>
      <vt:lpstr>Are CBDs/PBIDs Effective</vt:lpstr>
      <vt:lpstr>Analysis Findings</vt:lpstr>
      <vt:lpstr>Current CBD Portfolio</vt:lpstr>
      <vt:lpstr>Current Citywide CBD Map</vt:lpstr>
      <vt:lpstr>Formation Process</vt:lpstr>
      <vt:lpstr>Feasibility Phase</vt:lpstr>
      <vt:lpstr>Key points to forming a district</vt:lpstr>
      <vt:lpstr>Key points to forming a district</vt:lpstr>
      <vt:lpstr>PowerPoint Presentation</vt:lpstr>
      <vt:lpstr>Other Impacting Legislation</vt:lpstr>
      <vt:lpstr>PowerPoint Presentation</vt:lpstr>
    </vt:vector>
  </TitlesOfParts>
  <Company>Ross Dylan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Dylan User</dc:creator>
  <cp:lastModifiedBy>Chris Corgas</cp:lastModifiedBy>
  <cp:revision>104</cp:revision>
  <cp:lastPrinted>2015-04-07T22:29:14Z</cp:lastPrinted>
  <dcterms:created xsi:type="dcterms:W3CDTF">2007-09-07T18:20:10Z</dcterms:created>
  <dcterms:modified xsi:type="dcterms:W3CDTF">2016-12-08T19:46:34Z</dcterms:modified>
</cp:coreProperties>
</file>