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4" r:id="rId14"/>
    <p:sldId id="269" r:id="rId15"/>
    <p:sldId id="270" r:id="rId16"/>
    <p:sldId id="271" r:id="rId17"/>
    <p:sldId id="273" r:id="rId18"/>
    <p:sldId id="272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6" autoAdjust="0"/>
    <p:restoredTop sz="68470" autoAdjust="0"/>
  </p:normalViewPr>
  <p:slideViewPr>
    <p:cSldViewPr snapToGrid="0" showGuides="1">
      <p:cViewPr varScale="1">
        <p:scale>
          <a:sx n="79" d="100"/>
          <a:sy n="79" d="100"/>
        </p:scale>
        <p:origin x="15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HSH FY </a:t>
            </a:r>
            <a:r>
              <a:rPr lang="en-US" dirty="0" smtClean="0"/>
              <a:t>17-19 Departmental Proposed</a:t>
            </a:r>
            <a:r>
              <a:rPr lang="en-US" baseline="0" dirty="0" smtClean="0"/>
              <a:t> Budget </a:t>
            </a:r>
            <a:r>
              <a:rPr lang="en-US" dirty="0" smtClean="0"/>
              <a:t>- </a:t>
            </a:r>
            <a:r>
              <a:rPr lang="en-US" dirty="0"/>
              <a:t>$</a:t>
            </a:r>
            <a:r>
              <a:rPr lang="en-US" dirty="0" smtClean="0"/>
              <a:t>209</a:t>
            </a:r>
            <a:r>
              <a:rPr lang="en-US" baseline="0" dirty="0" smtClean="0"/>
              <a:t> </a:t>
            </a:r>
            <a:r>
              <a:rPr lang="en-US" dirty="0" smtClean="0"/>
              <a:t>M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A18-4137-A630-AF572A908DD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A18-4137-A630-AF572A908DD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A18-4137-A630-AF572A908D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Personnel/Administration</c:v>
                </c:pt>
                <c:pt idx="1">
                  <c:v>Contracts/Grants</c:v>
                </c:pt>
                <c:pt idx="2">
                  <c:v>Work Orders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16337277</c:v>
                </c:pt>
                <c:pt idx="1">
                  <c:v>171952591</c:v>
                </c:pt>
                <c:pt idx="2">
                  <c:v>20642182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8F-46FF-9891-7FAEF851288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2940204706566399E-2"/>
          <c:y val="0.28289489304656601"/>
          <c:w val="0.35922565253221977"/>
          <c:h val="0.44370489030485533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FY</a:t>
            </a:r>
            <a:r>
              <a:rPr lang="en-US" baseline="0" dirty="0" smtClean="0"/>
              <a:t> 16-17 Budget = $209M</a:t>
            </a:r>
          </a:p>
          <a:p>
            <a:pPr>
              <a:defRPr/>
            </a:pPr>
            <a:r>
              <a:rPr lang="en-US" baseline="0" dirty="0" smtClean="0"/>
              <a:t>Program Spending</a:t>
            </a:r>
          </a:p>
          <a:p>
            <a:pPr>
              <a:defRPr/>
            </a:pP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19-448B-A9E1-46D2843C104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19-448B-A9E1-46D2843C104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519-448B-A9E1-46D2843C104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519-448B-A9E1-46D2843C104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519-448B-A9E1-46D2843C10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Shelters/Navigation Centers</c:v>
                </c:pt>
                <c:pt idx="1">
                  <c:v>Resource Centers/Services</c:v>
                </c:pt>
                <c:pt idx="2">
                  <c:v>Outreach </c:v>
                </c:pt>
                <c:pt idx="3">
                  <c:v>Transitional Housing</c:v>
                </c:pt>
                <c:pt idx="4">
                  <c:v>Housing/Subsidies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0.18</c:v>
                </c:pt>
                <c:pt idx="1">
                  <c:v>0.04</c:v>
                </c:pt>
                <c:pt idx="2">
                  <c:v>0.04</c:v>
                </c:pt>
                <c:pt idx="3">
                  <c:v>0.03</c:v>
                </c:pt>
                <c:pt idx="4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519-448B-A9E1-46D2843C104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5F6DDB-DE76-415B-843A-C32098C4015C}" type="doc">
      <dgm:prSet loTypeId="urn:microsoft.com/office/officeart/2005/8/layout/vList3" loCatId="list" qsTypeId="urn:microsoft.com/office/officeart/2005/8/quickstyle/simple1" qsCatId="simple" csTypeId="urn:microsoft.com/office/officeart/2005/8/colors/accent3_5" csCatId="accent3" phldr="1"/>
      <dgm:spPr/>
    </dgm:pt>
    <dgm:pt modelId="{8862CD0C-3AFA-48E3-BEA3-D5AEBB7E6A00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  <a:latin typeface="Tw Cen MT" panose="020B0602020104020603" pitchFamily="34" charset="0"/>
              <a:cs typeface="Tw Cen MT"/>
            </a:rPr>
            <a:t>San Francisco has 1,400 shelter beds with over 1,000 people on the waitlist.</a:t>
          </a:r>
          <a:endParaRPr lang="en-US" sz="1500" dirty="0">
            <a:solidFill>
              <a:schemeClr val="tx1"/>
            </a:solidFill>
            <a:latin typeface="Tw Cen MT" panose="020B0602020104020603" pitchFamily="34" charset="0"/>
          </a:endParaRPr>
        </a:p>
      </dgm:t>
    </dgm:pt>
    <dgm:pt modelId="{BCFE5204-615C-4A46-AE41-3AB39086B49A}" type="parTrans" cxnId="{847ED155-18CF-41B1-B1E1-F25195DAE852}">
      <dgm:prSet/>
      <dgm:spPr/>
      <dgm:t>
        <a:bodyPr/>
        <a:lstStyle/>
        <a:p>
          <a:endParaRPr lang="en-US"/>
        </a:p>
      </dgm:t>
    </dgm:pt>
    <dgm:pt modelId="{4365F1A2-0708-4805-A43B-9FE65919B4D9}" type="sibTrans" cxnId="{847ED155-18CF-41B1-B1E1-F25195DAE852}">
      <dgm:prSet/>
      <dgm:spPr/>
      <dgm:t>
        <a:bodyPr/>
        <a:lstStyle/>
        <a:p>
          <a:endParaRPr lang="en-US"/>
        </a:p>
      </dgm:t>
    </dgm:pt>
    <dgm:pt modelId="{0DB6CCFE-73F3-4A5C-A782-A3ADD914FCF9}">
      <dgm:prSet phldrT="[Text]" custT="1"/>
      <dgm:spPr/>
      <dgm:t>
        <a:bodyPr/>
        <a:lstStyle/>
        <a:p>
          <a:endParaRPr lang="en-US" sz="1800" dirty="0" smtClean="0">
            <a:solidFill>
              <a:schemeClr val="tx1"/>
            </a:solidFill>
            <a:latin typeface="Tw Cen MT"/>
            <a:cs typeface="Tw Cen MT"/>
          </a:endParaRPr>
        </a:p>
        <a:p>
          <a:r>
            <a:rPr lang="en-US" sz="1800" dirty="0" smtClean="0">
              <a:solidFill>
                <a:schemeClr val="tx1"/>
              </a:solidFill>
              <a:latin typeface="Tw Cen MT"/>
              <a:cs typeface="Tw Cen MT"/>
            </a:rPr>
            <a:t>San Francisco has the highest number of supportive housing units per capita for homeless people in the USA (6,500) but only 800 units become available each year.</a:t>
          </a:r>
          <a:endParaRPr lang="en-US" sz="1500" dirty="0" smtClean="0">
            <a:solidFill>
              <a:schemeClr val="tx1"/>
            </a:solidFill>
            <a:latin typeface="Tw Cen MT"/>
            <a:cs typeface="Tw Cen MT"/>
          </a:endParaRPr>
        </a:p>
        <a:p>
          <a:endParaRPr lang="en-US" sz="1500" dirty="0">
            <a:solidFill>
              <a:schemeClr val="tx1"/>
            </a:solidFill>
          </a:endParaRPr>
        </a:p>
      </dgm:t>
    </dgm:pt>
    <dgm:pt modelId="{415321E7-3FB4-4CAF-8F8D-B1F249319ADA}" type="parTrans" cxnId="{F0CC533C-0F06-4B6E-89D1-06D23C73ADDA}">
      <dgm:prSet/>
      <dgm:spPr/>
      <dgm:t>
        <a:bodyPr/>
        <a:lstStyle/>
        <a:p>
          <a:endParaRPr lang="en-US"/>
        </a:p>
      </dgm:t>
    </dgm:pt>
    <dgm:pt modelId="{4CAC804A-1736-43FA-9E72-59DD67D88E34}" type="sibTrans" cxnId="{F0CC533C-0F06-4B6E-89D1-06D23C73ADDA}">
      <dgm:prSet/>
      <dgm:spPr/>
      <dgm:t>
        <a:bodyPr/>
        <a:lstStyle/>
        <a:p>
          <a:endParaRPr lang="en-US"/>
        </a:p>
      </dgm:t>
    </dgm:pt>
    <dgm:pt modelId="{B076C7C5-E25D-43D5-AFDC-36C47B725AD3}">
      <dgm:prSet custT="1"/>
      <dgm:spPr/>
      <dgm:t>
        <a:bodyPr/>
        <a:lstStyle/>
        <a:p>
          <a:r>
            <a:rPr lang="en-US" sz="2200" dirty="0" smtClean="0">
              <a:solidFill>
                <a:schemeClr val="tx1"/>
              </a:solidFill>
              <a:latin typeface="Tw Cen MT" panose="020B0602020104020603" pitchFamily="34" charset="0"/>
            </a:rPr>
            <a:t>Rapid Re-Housing Subsidies </a:t>
          </a:r>
          <a:endParaRPr lang="en-US" sz="2200" dirty="0">
            <a:solidFill>
              <a:schemeClr val="tx1"/>
            </a:solidFill>
            <a:latin typeface="Tw Cen MT" panose="020B0602020104020603" pitchFamily="34" charset="0"/>
          </a:endParaRPr>
        </a:p>
      </dgm:t>
    </dgm:pt>
    <dgm:pt modelId="{D7B9DD26-F0D2-4A6F-AFD1-B8E297C740D4}" type="parTrans" cxnId="{C7065244-2AC1-4DC2-8EAE-7BD1D48C1919}">
      <dgm:prSet/>
      <dgm:spPr/>
      <dgm:t>
        <a:bodyPr/>
        <a:lstStyle/>
        <a:p>
          <a:endParaRPr lang="en-US"/>
        </a:p>
      </dgm:t>
    </dgm:pt>
    <dgm:pt modelId="{9FD04A3D-D870-4DF4-B34A-3B7C27675A4C}" type="sibTrans" cxnId="{C7065244-2AC1-4DC2-8EAE-7BD1D48C1919}">
      <dgm:prSet/>
      <dgm:spPr/>
      <dgm:t>
        <a:bodyPr/>
        <a:lstStyle/>
        <a:p>
          <a:endParaRPr lang="en-US"/>
        </a:p>
      </dgm:t>
    </dgm:pt>
    <dgm:pt modelId="{6FA8E474-E15D-45C5-928E-00E88C7DD1E9}" type="pres">
      <dgm:prSet presAssocID="{445F6DDB-DE76-415B-843A-C32098C4015C}" presName="linearFlow" presStyleCnt="0">
        <dgm:presLayoutVars>
          <dgm:dir/>
          <dgm:resizeHandles val="exact"/>
        </dgm:presLayoutVars>
      </dgm:prSet>
      <dgm:spPr/>
    </dgm:pt>
    <dgm:pt modelId="{156F4E37-405A-4C6A-9737-421E2AE35C9B}" type="pres">
      <dgm:prSet presAssocID="{8862CD0C-3AFA-48E3-BEA3-D5AEBB7E6A00}" presName="composite" presStyleCnt="0"/>
      <dgm:spPr/>
    </dgm:pt>
    <dgm:pt modelId="{D66E7883-B09A-488A-BE93-9394EA5B00E8}" type="pres">
      <dgm:prSet presAssocID="{8862CD0C-3AFA-48E3-BEA3-D5AEBB7E6A00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976ADFC-408F-4AD6-B5B7-D8BF95F87713}" type="pres">
      <dgm:prSet presAssocID="{8862CD0C-3AFA-48E3-BEA3-D5AEBB7E6A0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13F39F-489B-447E-A34B-43AC11D993E5}" type="pres">
      <dgm:prSet presAssocID="{4365F1A2-0708-4805-A43B-9FE65919B4D9}" presName="spacing" presStyleCnt="0"/>
      <dgm:spPr/>
    </dgm:pt>
    <dgm:pt modelId="{97AF6B14-BCF4-4D32-A9C2-CAA69F287515}" type="pres">
      <dgm:prSet presAssocID="{0DB6CCFE-73F3-4A5C-A782-A3ADD914FCF9}" presName="composite" presStyleCnt="0"/>
      <dgm:spPr/>
    </dgm:pt>
    <dgm:pt modelId="{60D548BF-480B-447E-8EEB-4F2498A79591}" type="pres">
      <dgm:prSet presAssocID="{0DB6CCFE-73F3-4A5C-A782-A3ADD914FCF9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BBC91E-E4DA-4723-956B-5C1ADB469971}" type="pres">
      <dgm:prSet presAssocID="{0DB6CCFE-73F3-4A5C-A782-A3ADD914FCF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0DD9B-751F-42D6-B3E0-E4E86E81ACBC}" type="pres">
      <dgm:prSet presAssocID="{4CAC804A-1736-43FA-9E72-59DD67D88E34}" presName="spacing" presStyleCnt="0"/>
      <dgm:spPr/>
    </dgm:pt>
    <dgm:pt modelId="{2307EAF3-3710-4B7D-B8F6-236E9088302F}" type="pres">
      <dgm:prSet presAssocID="{B076C7C5-E25D-43D5-AFDC-36C47B725AD3}" presName="composite" presStyleCnt="0"/>
      <dgm:spPr/>
    </dgm:pt>
    <dgm:pt modelId="{7FC99B84-EFC4-42C0-AAB3-FE2C6ADBA6F2}" type="pres">
      <dgm:prSet presAssocID="{B076C7C5-E25D-43D5-AFDC-36C47B725AD3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AF236EE-E1F7-40DB-8E56-5796A5F204EA}" type="pres">
      <dgm:prSet presAssocID="{B076C7C5-E25D-43D5-AFDC-36C47B725AD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868181-7157-4420-9C5E-E19647561E93}" type="presOf" srcId="{445F6DDB-DE76-415B-843A-C32098C4015C}" destId="{6FA8E474-E15D-45C5-928E-00E88C7DD1E9}" srcOrd="0" destOrd="0" presId="urn:microsoft.com/office/officeart/2005/8/layout/vList3"/>
    <dgm:cxn modelId="{6A392289-78E6-492E-B42F-322FA396C3B4}" type="presOf" srcId="{8862CD0C-3AFA-48E3-BEA3-D5AEBB7E6A00}" destId="{6976ADFC-408F-4AD6-B5B7-D8BF95F87713}" srcOrd="0" destOrd="0" presId="urn:microsoft.com/office/officeart/2005/8/layout/vList3"/>
    <dgm:cxn modelId="{C6A8D510-FAD2-4B20-8FF0-6EEF37AA5F0C}" type="presOf" srcId="{B076C7C5-E25D-43D5-AFDC-36C47B725AD3}" destId="{0AF236EE-E1F7-40DB-8E56-5796A5F204EA}" srcOrd="0" destOrd="0" presId="urn:microsoft.com/office/officeart/2005/8/layout/vList3"/>
    <dgm:cxn modelId="{C7065244-2AC1-4DC2-8EAE-7BD1D48C1919}" srcId="{445F6DDB-DE76-415B-843A-C32098C4015C}" destId="{B076C7C5-E25D-43D5-AFDC-36C47B725AD3}" srcOrd="2" destOrd="0" parTransId="{D7B9DD26-F0D2-4A6F-AFD1-B8E297C740D4}" sibTransId="{9FD04A3D-D870-4DF4-B34A-3B7C27675A4C}"/>
    <dgm:cxn modelId="{847ED155-18CF-41B1-B1E1-F25195DAE852}" srcId="{445F6DDB-DE76-415B-843A-C32098C4015C}" destId="{8862CD0C-3AFA-48E3-BEA3-D5AEBB7E6A00}" srcOrd="0" destOrd="0" parTransId="{BCFE5204-615C-4A46-AE41-3AB39086B49A}" sibTransId="{4365F1A2-0708-4805-A43B-9FE65919B4D9}"/>
    <dgm:cxn modelId="{F0CC533C-0F06-4B6E-89D1-06D23C73ADDA}" srcId="{445F6DDB-DE76-415B-843A-C32098C4015C}" destId="{0DB6CCFE-73F3-4A5C-A782-A3ADD914FCF9}" srcOrd="1" destOrd="0" parTransId="{415321E7-3FB4-4CAF-8F8D-B1F249319ADA}" sibTransId="{4CAC804A-1736-43FA-9E72-59DD67D88E34}"/>
    <dgm:cxn modelId="{08140BDA-8787-4BB8-9779-2B62631629A7}" type="presOf" srcId="{0DB6CCFE-73F3-4A5C-A782-A3ADD914FCF9}" destId="{E3BBC91E-E4DA-4723-956B-5C1ADB469971}" srcOrd="0" destOrd="0" presId="urn:microsoft.com/office/officeart/2005/8/layout/vList3"/>
    <dgm:cxn modelId="{E311AF44-E4AB-4315-A591-EF6431F87404}" type="presParOf" srcId="{6FA8E474-E15D-45C5-928E-00E88C7DD1E9}" destId="{156F4E37-405A-4C6A-9737-421E2AE35C9B}" srcOrd="0" destOrd="0" presId="urn:microsoft.com/office/officeart/2005/8/layout/vList3"/>
    <dgm:cxn modelId="{919005D2-8FDD-440D-A244-D080D04FBF25}" type="presParOf" srcId="{156F4E37-405A-4C6A-9737-421E2AE35C9B}" destId="{D66E7883-B09A-488A-BE93-9394EA5B00E8}" srcOrd="0" destOrd="0" presId="urn:microsoft.com/office/officeart/2005/8/layout/vList3"/>
    <dgm:cxn modelId="{641DD3E4-6777-49F2-82F8-A5B1EC57B67D}" type="presParOf" srcId="{156F4E37-405A-4C6A-9737-421E2AE35C9B}" destId="{6976ADFC-408F-4AD6-B5B7-D8BF95F87713}" srcOrd="1" destOrd="0" presId="urn:microsoft.com/office/officeart/2005/8/layout/vList3"/>
    <dgm:cxn modelId="{7E750593-CD2C-49CA-A06C-7DDE3899B21C}" type="presParOf" srcId="{6FA8E474-E15D-45C5-928E-00E88C7DD1E9}" destId="{3413F39F-489B-447E-A34B-43AC11D993E5}" srcOrd="1" destOrd="0" presId="urn:microsoft.com/office/officeart/2005/8/layout/vList3"/>
    <dgm:cxn modelId="{99DD4746-F386-41C0-8AD9-CB40A17EDBD0}" type="presParOf" srcId="{6FA8E474-E15D-45C5-928E-00E88C7DD1E9}" destId="{97AF6B14-BCF4-4D32-A9C2-CAA69F287515}" srcOrd="2" destOrd="0" presId="urn:microsoft.com/office/officeart/2005/8/layout/vList3"/>
    <dgm:cxn modelId="{56420450-3655-4E86-ACC5-11F70692E13D}" type="presParOf" srcId="{97AF6B14-BCF4-4D32-A9C2-CAA69F287515}" destId="{60D548BF-480B-447E-8EEB-4F2498A79591}" srcOrd="0" destOrd="0" presId="urn:microsoft.com/office/officeart/2005/8/layout/vList3"/>
    <dgm:cxn modelId="{DEB8B481-5EBE-4386-AD67-08A3876C1A0D}" type="presParOf" srcId="{97AF6B14-BCF4-4D32-A9C2-CAA69F287515}" destId="{E3BBC91E-E4DA-4723-956B-5C1ADB469971}" srcOrd="1" destOrd="0" presId="urn:microsoft.com/office/officeart/2005/8/layout/vList3"/>
    <dgm:cxn modelId="{96F7AC36-20A2-4DD5-BA66-D798F65ACE07}" type="presParOf" srcId="{6FA8E474-E15D-45C5-928E-00E88C7DD1E9}" destId="{C380DD9B-751F-42D6-B3E0-E4E86E81ACBC}" srcOrd="3" destOrd="0" presId="urn:microsoft.com/office/officeart/2005/8/layout/vList3"/>
    <dgm:cxn modelId="{121C9DE5-79C6-4B06-94AA-F4ABD4462549}" type="presParOf" srcId="{6FA8E474-E15D-45C5-928E-00E88C7DD1E9}" destId="{2307EAF3-3710-4B7D-B8F6-236E9088302F}" srcOrd="4" destOrd="0" presId="urn:microsoft.com/office/officeart/2005/8/layout/vList3"/>
    <dgm:cxn modelId="{67B665C7-2891-469F-ADB3-B0567A863FF3}" type="presParOf" srcId="{2307EAF3-3710-4B7D-B8F6-236E9088302F}" destId="{7FC99B84-EFC4-42C0-AAB3-FE2C6ADBA6F2}" srcOrd="0" destOrd="0" presId="urn:microsoft.com/office/officeart/2005/8/layout/vList3"/>
    <dgm:cxn modelId="{77964639-E933-4D65-8E96-F54FB9329CDB}" type="presParOf" srcId="{2307EAF3-3710-4B7D-B8F6-236E9088302F}" destId="{0AF236EE-E1F7-40DB-8E56-5796A5F204E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0483E7-D1F1-447E-9005-F7A836D08CAA}" type="doc">
      <dgm:prSet loTypeId="urn:microsoft.com/office/officeart/2005/8/layout/defaul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C3B112B1-0062-46F9-99A9-C1133DB51874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  <a:latin typeface="Tw Cen MT"/>
              <a:cs typeface="Tw Cen MT"/>
            </a:rPr>
            <a:t>Encampment Resolution </a:t>
          </a:r>
          <a:endParaRPr lang="en-US" dirty="0">
            <a:solidFill>
              <a:schemeClr val="tx1"/>
            </a:solidFill>
          </a:endParaRPr>
        </a:p>
      </dgm:t>
    </dgm:pt>
    <dgm:pt modelId="{8689CBAC-4B62-424E-BDAB-851B46A5A551}" type="parTrans" cxnId="{9CEA630E-3C1C-4499-ADA7-54A0FE88853F}">
      <dgm:prSet/>
      <dgm:spPr/>
      <dgm:t>
        <a:bodyPr/>
        <a:lstStyle/>
        <a:p>
          <a:endParaRPr lang="en-US"/>
        </a:p>
      </dgm:t>
    </dgm:pt>
    <dgm:pt modelId="{9B030A22-A9D2-433F-9D5B-A3FA86A782A3}" type="sibTrans" cxnId="{9CEA630E-3C1C-4499-ADA7-54A0FE88853F}">
      <dgm:prSet/>
      <dgm:spPr/>
      <dgm:t>
        <a:bodyPr/>
        <a:lstStyle/>
        <a:p>
          <a:endParaRPr lang="en-US"/>
        </a:p>
      </dgm:t>
    </dgm:pt>
    <dgm:pt modelId="{D4703FAD-7E18-484B-B243-9CC527311D6A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  <a:latin typeface="Tw Cen MT"/>
              <a:cs typeface="Tw Cen MT"/>
            </a:rPr>
            <a:t>Expanding Navigation Centers </a:t>
          </a:r>
          <a:endParaRPr lang="en-US" dirty="0">
            <a:solidFill>
              <a:schemeClr val="tx1"/>
            </a:solidFill>
          </a:endParaRPr>
        </a:p>
      </dgm:t>
    </dgm:pt>
    <dgm:pt modelId="{DD8AB874-46FF-49A5-A602-1AA9D2EF1C58}" type="parTrans" cxnId="{A17DE12F-1A2C-48CD-A1E6-A3043F7F36DD}">
      <dgm:prSet/>
      <dgm:spPr/>
      <dgm:t>
        <a:bodyPr/>
        <a:lstStyle/>
        <a:p>
          <a:endParaRPr lang="en-US"/>
        </a:p>
      </dgm:t>
    </dgm:pt>
    <dgm:pt modelId="{5CE81C71-2254-417B-B244-3126EFAAFBBE}" type="sibTrans" cxnId="{A17DE12F-1A2C-48CD-A1E6-A3043F7F36DD}">
      <dgm:prSet/>
      <dgm:spPr/>
      <dgm:t>
        <a:bodyPr/>
        <a:lstStyle/>
        <a:p>
          <a:endParaRPr lang="en-US"/>
        </a:p>
      </dgm:t>
    </dgm:pt>
    <dgm:pt modelId="{B961854F-6C8B-4C54-8F6D-45456CD470D2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  <a:latin typeface="Tw Cen MT"/>
              <a:cs typeface="Tw Cen MT"/>
            </a:rPr>
            <a:t>Expanding Housing Options </a:t>
          </a:r>
          <a:endParaRPr lang="en-US" dirty="0">
            <a:solidFill>
              <a:schemeClr val="tx1"/>
            </a:solidFill>
          </a:endParaRPr>
        </a:p>
      </dgm:t>
    </dgm:pt>
    <dgm:pt modelId="{E7F7CC89-6037-4ABA-BA86-1F46C3A2C2E2}" type="parTrans" cxnId="{B1E5076A-428F-4697-81F4-11D6D7C0CA27}">
      <dgm:prSet/>
      <dgm:spPr/>
      <dgm:t>
        <a:bodyPr/>
        <a:lstStyle/>
        <a:p>
          <a:endParaRPr lang="en-US"/>
        </a:p>
      </dgm:t>
    </dgm:pt>
    <dgm:pt modelId="{EACAD92C-E06F-4EA5-845F-DE54F62ABDDC}" type="sibTrans" cxnId="{B1E5076A-428F-4697-81F4-11D6D7C0CA27}">
      <dgm:prSet/>
      <dgm:spPr/>
      <dgm:t>
        <a:bodyPr/>
        <a:lstStyle/>
        <a:p>
          <a:endParaRPr lang="en-US"/>
        </a:p>
      </dgm:t>
    </dgm:pt>
    <dgm:pt modelId="{6F519252-352B-43C1-9ED4-6A08DD133056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w Cen MT"/>
              <a:cs typeface="Tw Cen MT"/>
            </a:rPr>
            <a:t>Strategic Planning &amp; Systems Change </a:t>
          </a:r>
          <a:endParaRPr lang="en-US" dirty="0">
            <a:solidFill>
              <a:schemeClr val="tx1"/>
            </a:solidFill>
          </a:endParaRPr>
        </a:p>
      </dgm:t>
    </dgm:pt>
    <dgm:pt modelId="{2A47B7FC-0C56-4196-AA1A-F5F8E4F4092A}" type="parTrans" cxnId="{D24E7C0B-FFA9-446F-9D59-9742B9630A2C}">
      <dgm:prSet/>
      <dgm:spPr/>
      <dgm:t>
        <a:bodyPr/>
        <a:lstStyle/>
        <a:p>
          <a:endParaRPr lang="en-US"/>
        </a:p>
      </dgm:t>
    </dgm:pt>
    <dgm:pt modelId="{58502B04-FC20-4CF3-8664-A98B3D950F7C}" type="sibTrans" cxnId="{D24E7C0B-FFA9-446F-9D59-9742B9630A2C}">
      <dgm:prSet/>
      <dgm:spPr/>
      <dgm:t>
        <a:bodyPr/>
        <a:lstStyle/>
        <a:p>
          <a:endParaRPr lang="en-US"/>
        </a:p>
      </dgm:t>
    </dgm:pt>
    <dgm:pt modelId="{D7088425-622A-47F5-BEE5-7603D4CE55C3}" type="pres">
      <dgm:prSet presAssocID="{560483E7-D1F1-447E-9005-F7A836D08CA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E1C4A0-405E-4BEF-A4FC-0E2CD948100A}" type="pres">
      <dgm:prSet presAssocID="{C3B112B1-0062-46F9-99A9-C1133DB5187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17BC7-FD5F-4F0E-9FE3-3BA4A5DAFC87}" type="pres">
      <dgm:prSet presAssocID="{9B030A22-A9D2-433F-9D5B-A3FA86A782A3}" presName="sibTrans" presStyleCnt="0"/>
      <dgm:spPr/>
      <dgm:t>
        <a:bodyPr/>
        <a:lstStyle/>
        <a:p>
          <a:endParaRPr lang="en-US"/>
        </a:p>
      </dgm:t>
    </dgm:pt>
    <dgm:pt modelId="{47E33E13-3AA9-4D40-8187-47C8B06EAD0C}" type="pres">
      <dgm:prSet presAssocID="{D4703FAD-7E18-484B-B243-9CC527311D6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92741-31F8-4F3B-96EE-64C16325F27B}" type="pres">
      <dgm:prSet presAssocID="{5CE81C71-2254-417B-B244-3126EFAAFBBE}" presName="sibTrans" presStyleCnt="0"/>
      <dgm:spPr/>
      <dgm:t>
        <a:bodyPr/>
        <a:lstStyle/>
        <a:p>
          <a:endParaRPr lang="en-US"/>
        </a:p>
      </dgm:t>
    </dgm:pt>
    <dgm:pt modelId="{45D3342B-8A22-4EDD-8201-58C2053F4841}" type="pres">
      <dgm:prSet presAssocID="{B961854F-6C8B-4C54-8F6D-45456CD470D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B9A0F-9C2B-4988-A900-09CBE64D9166}" type="pres">
      <dgm:prSet presAssocID="{EACAD92C-E06F-4EA5-845F-DE54F62ABDDC}" presName="sibTrans" presStyleCnt="0"/>
      <dgm:spPr/>
      <dgm:t>
        <a:bodyPr/>
        <a:lstStyle/>
        <a:p>
          <a:endParaRPr lang="en-US"/>
        </a:p>
      </dgm:t>
    </dgm:pt>
    <dgm:pt modelId="{6BEF7813-5FAD-416C-8C8B-48608903DAF4}" type="pres">
      <dgm:prSet presAssocID="{6F519252-352B-43C1-9ED4-6A08DD13305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D23A09-E81D-44BB-ACBC-E93CF2EB0238}" type="presOf" srcId="{B961854F-6C8B-4C54-8F6D-45456CD470D2}" destId="{45D3342B-8A22-4EDD-8201-58C2053F4841}" srcOrd="0" destOrd="0" presId="urn:microsoft.com/office/officeart/2005/8/layout/default"/>
    <dgm:cxn modelId="{A17DE12F-1A2C-48CD-A1E6-A3043F7F36DD}" srcId="{560483E7-D1F1-447E-9005-F7A836D08CAA}" destId="{D4703FAD-7E18-484B-B243-9CC527311D6A}" srcOrd="1" destOrd="0" parTransId="{DD8AB874-46FF-49A5-A602-1AA9D2EF1C58}" sibTransId="{5CE81C71-2254-417B-B244-3126EFAAFBBE}"/>
    <dgm:cxn modelId="{9CEA630E-3C1C-4499-ADA7-54A0FE88853F}" srcId="{560483E7-D1F1-447E-9005-F7A836D08CAA}" destId="{C3B112B1-0062-46F9-99A9-C1133DB51874}" srcOrd="0" destOrd="0" parTransId="{8689CBAC-4B62-424E-BDAB-851B46A5A551}" sibTransId="{9B030A22-A9D2-433F-9D5B-A3FA86A782A3}"/>
    <dgm:cxn modelId="{B1E5076A-428F-4697-81F4-11D6D7C0CA27}" srcId="{560483E7-D1F1-447E-9005-F7A836D08CAA}" destId="{B961854F-6C8B-4C54-8F6D-45456CD470D2}" srcOrd="2" destOrd="0" parTransId="{E7F7CC89-6037-4ABA-BA86-1F46C3A2C2E2}" sibTransId="{EACAD92C-E06F-4EA5-845F-DE54F62ABDDC}"/>
    <dgm:cxn modelId="{D24E7C0B-FFA9-446F-9D59-9742B9630A2C}" srcId="{560483E7-D1F1-447E-9005-F7A836D08CAA}" destId="{6F519252-352B-43C1-9ED4-6A08DD133056}" srcOrd="3" destOrd="0" parTransId="{2A47B7FC-0C56-4196-AA1A-F5F8E4F4092A}" sibTransId="{58502B04-FC20-4CF3-8664-A98B3D950F7C}"/>
    <dgm:cxn modelId="{E777ED1D-0C46-4E1C-8FF7-56E4F6CB74E6}" type="presOf" srcId="{C3B112B1-0062-46F9-99A9-C1133DB51874}" destId="{C4E1C4A0-405E-4BEF-A4FC-0E2CD948100A}" srcOrd="0" destOrd="0" presId="urn:microsoft.com/office/officeart/2005/8/layout/default"/>
    <dgm:cxn modelId="{6961DA92-44DF-469E-80CE-E9BB1CE3FB5A}" type="presOf" srcId="{6F519252-352B-43C1-9ED4-6A08DD133056}" destId="{6BEF7813-5FAD-416C-8C8B-48608903DAF4}" srcOrd="0" destOrd="0" presId="urn:microsoft.com/office/officeart/2005/8/layout/default"/>
    <dgm:cxn modelId="{71CBC2FF-5329-4F59-9570-32BD8A28C58B}" type="presOf" srcId="{D4703FAD-7E18-484B-B243-9CC527311D6A}" destId="{47E33E13-3AA9-4D40-8187-47C8B06EAD0C}" srcOrd="0" destOrd="0" presId="urn:microsoft.com/office/officeart/2005/8/layout/default"/>
    <dgm:cxn modelId="{BBEA1757-A77F-4222-AF0C-8F4733D5D064}" type="presOf" srcId="{560483E7-D1F1-447E-9005-F7A836D08CAA}" destId="{D7088425-622A-47F5-BEE5-7603D4CE55C3}" srcOrd="0" destOrd="0" presId="urn:microsoft.com/office/officeart/2005/8/layout/default"/>
    <dgm:cxn modelId="{26802049-1107-40E7-8CDD-CA29883304D0}" type="presParOf" srcId="{D7088425-622A-47F5-BEE5-7603D4CE55C3}" destId="{C4E1C4A0-405E-4BEF-A4FC-0E2CD948100A}" srcOrd="0" destOrd="0" presId="urn:microsoft.com/office/officeart/2005/8/layout/default"/>
    <dgm:cxn modelId="{B1FF6BDA-27CD-4725-9D8C-11D04D5C581D}" type="presParOf" srcId="{D7088425-622A-47F5-BEE5-7603D4CE55C3}" destId="{08A17BC7-FD5F-4F0E-9FE3-3BA4A5DAFC87}" srcOrd="1" destOrd="0" presId="urn:microsoft.com/office/officeart/2005/8/layout/default"/>
    <dgm:cxn modelId="{4A89A597-4145-43FF-B2B9-CCE1A0771920}" type="presParOf" srcId="{D7088425-622A-47F5-BEE5-7603D4CE55C3}" destId="{47E33E13-3AA9-4D40-8187-47C8B06EAD0C}" srcOrd="2" destOrd="0" presId="urn:microsoft.com/office/officeart/2005/8/layout/default"/>
    <dgm:cxn modelId="{6320BD6E-CE1F-4400-9829-7691DD59E943}" type="presParOf" srcId="{D7088425-622A-47F5-BEE5-7603D4CE55C3}" destId="{C6F92741-31F8-4F3B-96EE-64C16325F27B}" srcOrd="3" destOrd="0" presId="urn:microsoft.com/office/officeart/2005/8/layout/default"/>
    <dgm:cxn modelId="{404865ED-161B-4CB4-853D-C96F16722CCC}" type="presParOf" srcId="{D7088425-622A-47F5-BEE5-7603D4CE55C3}" destId="{45D3342B-8A22-4EDD-8201-58C2053F4841}" srcOrd="4" destOrd="0" presId="urn:microsoft.com/office/officeart/2005/8/layout/default"/>
    <dgm:cxn modelId="{4232EFDA-90BF-4E04-981A-2985F0A4C12B}" type="presParOf" srcId="{D7088425-622A-47F5-BEE5-7603D4CE55C3}" destId="{B9FB9A0F-9C2B-4988-A900-09CBE64D9166}" srcOrd="5" destOrd="0" presId="urn:microsoft.com/office/officeart/2005/8/layout/default"/>
    <dgm:cxn modelId="{21A7C435-F460-430B-AC68-411860AF3426}" type="presParOf" srcId="{D7088425-622A-47F5-BEE5-7603D4CE55C3}" destId="{6BEF7813-5FAD-416C-8C8B-48608903DAF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D858D4-6DE2-4550-A1FF-0AA8983D889A}" type="doc">
      <dgm:prSet loTypeId="urn:microsoft.com/office/officeart/2005/8/layout/equation1" loCatId="process" qsTypeId="urn:microsoft.com/office/officeart/2005/8/quickstyle/simple1" qsCatId="simple" csTypeId="urn:microsoft.com/office/officeart/2005/8/colors/accent3_5" csCatId="accent3" phldr="1"/>
      <dgm:spPr/>
    </dgm:pt>
    <dgm:pt modelId="{E994C970-7393-4E3D-9E44-47C80C24D59C}">
      <dgm:prSet phldrT="[Text]" custT="1"/>
      <dgm:spPr/>
      <dgm:t>
        <a:bodyPr/>
        <a:lstStyle/>
        <a:p>
          <a:pPr algn="ctr"/>
          <a:r>
            <a:rPr lang="en-US" sz="1600" dirty="0" smtClean="0">
              <a:solidFill>
                <a:schemeClr val="tx1"/>
              </a:solidFill>
            </a:rPr>
            <a:t>Gaps analysis </a:t>
          </a:r>
          <a:endParaRPr lang="en-US" sz="1600" dirty="0">
            <a:solidFill>
              <a:schemeClr val="tx1"/>
            </a:solidFill>
          </a:endParaRPr>
        </a:p>
      </dgm:t>
    </dgm:pt>
    <dgm:pt modelId="{7FDF189F-07EC-4350-9273-358993CF95F0}" type="parTrans" cxnId="{B490E936-2D4A-445C-B86B-DF127E263D41}">
      <dgm:prSet/>
      <dgm:spPr/>
      <dgm:t>
        <a:bodyPr/>
        <a:lstStyle/>
        <a:p>
          <a:pPr algn="ctr"/>
          <a:endParaRPr lang="en-US"/>
        </a:p>
      </dgm:t>
    </dgm:pt>
    <dgm:pt modelId="{3E5A80FD-47E8-4F25-B0BB-EDF021421FA0}" type="sibTrans" cxnId="{B490E936-2D4A-445C-B86B-DF127E263D41}">
      <dgm:prSet/>
      <dgm:spPr/>
      <dgm:t>
        <a:bodyPr/>
        <a:lstStyle/>
        <a:p>
          <a:pPr algn="ctr"/>
          <a:endParaRPr lang="en-US"/>
        </a:p>
      </dgm:t>
    </dgm:pt>
    <dgm:pt modelId="{8400161B-666D-4D9F-82DC-A269174788E5}">
      <dgm:prSet phldrT="[Text]" custT="1"/>
      <dgm:spPr/>
      <dgm:t>
        <a:bodyPr/>
        <a:lstStyle/>
        <a:p>
          <a:pPr algn="ctr"/>
          <a:r>
            <a:rPr lang="en-US" sz="1600" dirty="0" smtClean="0">
              <a:solidFill>
                <a:schemeClr val="tx1"/>
              </a:solidFill>
            </a:rPr>
            <a:t>Service system alignment </a:t>
          </a:r>
          <a:endParaRPr lang="en-US" sz="1600" dirty="0">
            <a:solidFill>
              <a:schemeClr val="tx1"/>
            </a:solidFill>
          </a:endParaRPr>
        </a:p>
      </dgm:t>
    </dgm:pt>
    <dgm:pt modelId="{E737A230-8FFF-4B27-8997-5BF891D9A870}" type="parTrans" cxnId="{D09002C0-CDCD-4821-A2FE-40CB29D053D8}">
      <dgm:prSet/>
      <dgm:spPr/>
      <dgm:t>
        <a:bodyPr/>
        <a:lstStyle/>
        <a:p>
          <a:pPr algn="ctr"/>
          <a:endParaRPr lang="en-US"/>
        </a:p>
      </dgm:t>
    </dgm:pt>
    <dgm:pt modelId="{44D736CE-4C47-459D-8E8F-2615C52C39F7}" type="sibTrans" cxnId="{D09002C0-CDCD-4821-A2FE-40CB29D053D8}">
      <dgm:prSet/>
      <dgm:spPr/>
      <dgm:t>
        <a:bodyPr/>
        <a:lstStyle/>
        <a:p>
          <a:pPr algn="ctr"/>
          <a:endParaRPr lang="en-US"/>
        </a:p>
      </dgm:t>
    </dgm:pt>
    <dgm:pt modelId="{3B76FFA4-8D50-4864-9799-898F3C4101E4}">
      <dgm:prSet phldrT="[Text]" custT="1"/>
      <dgm:spPr/>
      <dgm:t>
        <a:bodyPr/>
        <a:lstStyle/>
        <a:p>
          <a:pPr algn="ctr"/>
          <a:r>
            <a:rPr lang="en-US" sz="1600" dirty="0" smtClean="0">
              <a:solidFill>
                <a:schemeClr val="tx1"/>
              </a:solidFill>
            </a:rPr>
            <a:t>Strategic Framework </a:t>
          </a:r>
          <a:endParaRPr lang="en-US" sz="1600" dirty="0">
            <a:solidFill>
              <a:schemeClr val="tx1"/>
            </a:solidFill>
          </a:endParaRPr>
        </a:p>
      </dgm:t>
    </dgm:pt>
    <dgm:pt modelId="{D87C2D67-2E6B-466D-8D27-A51EA468C440}" type="parTrans" cxnId="{717EA67B-E276-4737-8D22-9AA385A01D26}">
      <dgm:prSet/>
      <dgm:spPr/>
      <dgm:t>
        <a:bodyPr/>
        <a:lstStyle/>
        <a:p>
          <a:pPr algn="ctr"/>
          <a:endParaRPr lang="en-US"/>
        </a:p>
      </dgm:t>
    </dgm:pt>
    <dgm:pt modelId="{0917C4E6-267F-4143-B00B-C5283CF2D121}" type="sibTrans" cxnId="{717EA67B-E276-4737-8D22-9AA385A01D26}">
      <dgm:prSet/>
      <dgm:spPr/>
      <dgm:t>
        <a:bodyPr/>
        <a:lstStyle/>
        <a:p>
          <a:pPr algn="ctr"/>
          <a:endParaRPr lang="en-US"/>
        </a:p>
      </dgm:t>
    </dgm:pt>
    <dgm:pt modelId="{AE1B02EC-B720-41A7-BD61-BB17F4994C8B}">
      <dgm:prSet custT="1"/>
      <dgm:spPr/>
      <dgm:t>
        <a:bodyPr/>
        <a:lstStyle/>
        <a:p>
          <a:pPr algn="ctr"/>
          <a:r>
            <a:rPr lang="en-US" sz="1600" dirty="0" smtClean="0">
              <a:solidFill>
                <a:schemeClr val="tx1"/>
              </a:solidFill>
            </a:rPr>
            <a:t>Outreach model </a:t>
          </a:r>
          <a:endParaRPr lang="en-US" sz="1600" dirty="0">
            <a:solidFill>
              <a:schemeClr val="tx1"/>
            </a:solidFill>
          </a:endParaRPr>
        </a:p>
      </dgm:t>
    </dgm:pt>
    <dgm:pt modelId="{B1FD0160-206D-463F-9447-C6623C6D5192}" type="parTrans" cxnId="{E24DF17E-4592-4F86-A260-A2A9770854C2}">
      <dgm:prSet/>
      <dgm:spPr/>
      <dgm:t>
        <a:bodyPr/>
        <a:lstStyle/>
        <a:p>
          <a:pPr algn="ctr"/>
          <a:endParaRPr lang="en-US"/>
        </a:p>
      </dgm:t>
    </dgm:pt>
    <dgm:pt modelId="{F80A5059-FCE5-435E-93E7-4EC0AC597C88}" type="sibTrans" cxnId="{E24DF17E-4592-4F86-A260-A2A9770854C2}">
      <dgm:prSet/>
      <dgm:spPr/>
      <dgm:t>
        <a:bodyPr/>
        <a:lstStyle/>
        <a:p>
          <a:pPr algn="ctr"/>
          <a:endParaRPr lang="en-US"/>
        </a:p>
      </dgm:t>
    </dgm:pt>
    <dgm:pt modelId="{D0809C05-4AFA-4BCF-B4C3-4D519F1F5C2C}">
      <dgm:prSet custT="1"/>
      <dgm:spPr/>
      <dgm:t>
        <a:bodyPr/>
        <a:lstStyle/>
        <a:p>
          <a:pPr algn="ctr"/>
          <a:r>
            <a:rPr lang="en-US" sz="1600" dirty="0" smtClean="0">
              <a:solidFill>
                <a:schemeClr val="tx1"/>
              </a:solidFill>
            </a:rPr>
            <a:t>Data system develop-</a:t>
          </a:r>
          <a:r>
            <a:rPr lang="en-US" sz="1600" dirty="0" err="1" smtClean="0">
              <a:solidFill>
                <a:schemeClr val="tx1"/>
              </a:solidFill>
            </a:rPr>
            <a:t>ment</a:t>
          </a:r>
          <a:r>
            <a:rPr lang="en-US" sz="1600" dirty="0" smtClean="0">
              <a:solidFill>
                <a:schemeClr val="tx1"/>
              </a:solidFill>
            </a:rPr>
            <a:t> </a:t>
          </a:r>
        </a:p>
      </dgm:t>
    </dgm:pt>
    <dgm:pt modelId="{E4E658B2-105D-4312-A3D0-DABB08876D9D}" type="parTrans" cxnId="{B37F3616-4228-43D4-9F1F-CE4421035D55}">
      <dgm:prSet/>
      <dgm:spPr/>
      <dgm:t>
        <a:bodyPr/>
        <a:lstStyle/>
        <a:p>
          <a:pPr algn="ctr"/>
          <a:endParaRPr lang="en-US"/>
        </a:p>
      </dgm:t>
    </dgm:pt>
    <dgm:pt modelId="{3C4B8FB0-856C-40BA-AB44-EFACF98DCB89}" type="sibTrans" cxnId="{B37F3616-4228-43D4-9F1F-CE4421035D55}">
      <dgm:prSet/>
      <dgm:spPr/>
      <dgm:t>
        <a:bodyPr/>
        <a:lstStyle/>
        <a:p>
          <a:pPr algn="ctr"/>
          <a:endParaRPr lang="en-US"/>
        </a:p>
      </dgm:t>
    </dgm:pt>
    <dgm:pt modelId="{383DE215-249A-49AA-92E9-77E04985F84A}" type="pres">
      <dgm:prSet presAssocID="{0BD858D4-6DE2-4550-A1FF-0AA8983D889A}" presName="linearFlow" presStyleCnt="0">
        <dgm:presLayoutVars>
          <dgm:dir/>
          <dgm:resizeHandles val="exact"/>
        </dgm:presLayoutVars>
      </dgm:prSet>
      <dgm:spPr/>
    </dgm:pt>
    <dgm:pt modelId="{FAABEB04-8624-4F52-AB73-1B52E2EB4BBB}" type="pres">
      <dgm:prSet presAssocID="{E994C970-7393-4E3D-9E44-47C80C24D59C}" presName="node" presStyleLbl="node1" presStyleIdx="0" presStyleCnt="5" custScaleX="162015" custScaleY="1575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3D4D6C-8329-411A-95D3-2A8191FF6057}" type="pres">
      <dgm:prSet presAssocID="{3E5A80FD-47E8-4F25-B0BB-EDF021421FA0}" presName="spacerL" presStyleCnt="0"/>
      <dgm:spPr/>
    </dgm:pt>
    <dgm:pt modelId="{9FDDEF2E-3DD9-4D39-9DFF-65948A0B846C}" type="pres">
      <dgm:prSet presAssocID="{3E5A80FD-47E8-4F25-B0BB-EDF021421FA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F5FEFC9-5782-4D8C-B3E6-C60C8D767858}" type="pres">
      <dgm:prSet presAssocID="{3E5A80FD-47E8-4F25-B0BB-EDF021421FA0}" presName="spacerR" presStyleCnt="0"/>
      <dgm:spPr/>
    </dgm:pt>
    <dgm:pt modelId="{FC7EAE0D-DCC2-4100-8FE3-C6EF9182C03D}" type="pres">
      <dgm:prSet presAssocID="{8400161B-666D-4D9F-82DC-A269174788E5}" presName="node" presStyleLbl="node1" presStyleIdx="1" presStyleCnt="5" custScaleX="162015" custScaleY="1575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2172F6-99C5-4A5B-B486-6892E7644B0F}" type="pres">
      <dgm:prSet presAssocID="{44D736CE-4C47-459D-8E8F-2615C52C39F7}" presName="spacerL" presStyleCnt="0"/>
      <dgm:spPr/>
    </dgm:pt>
    <dgm:pt modelId="{0C4973C6-D1C5-4F24-8AF6-5D0CC0EBA733}" type="pres">
      <dgm:prSet presAssocID="{44D736CE-4C47-459D-8E8F-2615C52C39F7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E9A722C-6BB2-4EB8-B667-E946FBD58155}" type="pres">
      <dgm:prSet presAssocID="{44D736CE-4C47-459D-8E8F-2615C52C39F7}" presName="spacerR" presStyleCnt="0"/>
      <dgm:spPr/>
    </dgm:pt>
    <dgm:pt modelId="{18CCACC9-3AA8-4CB0-8EFA-887A679FE066}" type="pres">
      <dgm:prSet presAssocID="{AE1B02EC-B720-41A7-BD61-BB17F4994C8B}" presName="node" presStyleLbl="node1" presStyleIdx="2" presStyleCnt="5" custScaleX="162015" custScaleY="1575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5DD49-B567-413B-9805-984EBDC10E3D}" type="pres">
      <dgm:prSet presAssocID="{F80A5059-FCE5-435E-93E7-4EC0AC597C88}" presName="spacerL" presStyleCnt="0"/>
      <dgm:spPr/>
    </dgm:pt>
    <dgm:pt modelId="{F893D122-F5C5-469B-B632-7F5A17751F5E}" type="pres">
      <dgm:prSet presAssocID="{F80A5059-FCE5-435E-93E7-4EC0AC597C8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62E3DDC-978F-4A38-90E7-0AF4A335C93B}" type="pres">
      <dgm:prSet presAssocID="{F80A5059-FCE5-435E-93E7-4EC0AC597C88}" presName="spacerR" presStyleCnt="0"/>
      <dgm:spPr/>
    </dgm:pt>
    <dgm:pt modelId="{B8FE4E6F-E634-4F8C-9538-A68DFDAEB0FB}" type="pres">
      <dgm:prSet presAssocID="{D0809C05-4AFA-4BCF-B4C3-4D519F1F5C2C}" presName="node" presStyleLbl="node1" presStyleIdx="3" presStyleCnt="5" custScaleX="164956" custScaleY="1502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50A292-50CD-41DF-8CA7-929C9C8AC61E}" type="pres">
      <dgm:prSet presAssocID="{3C4B8FB0-856C-40BA-AB44-EFACF98DCB89}" presName="spacerL" presStyleCnt="0"/>
      <dgm:spPr/>
    </dgm:pt>
    <dgm:pt modelId="{06A85A1F-785F-4778-9B4A-CDBFBD52B0D4}" type="pres">
      <dgm:prSet presAssocID="{3C4B8FB0-856C-40BA-AB44-EFACF98DCB89}" presName="sibTrans" presStyleLbl="sibTrans2D1" presStyleIdx="3" presStyleCnt="4"/>
      <dgm:spPr/>
      <dgm:t>
        <a:bodyPr/>
        <a:lstStyle/>
        <a:p>
          <a:endParaRPr lang="en-US"/>
        </a:p>
      </dgm:t>
    </dgm:pt>
    <dgm:pt modelId="{7A106A8A-7FAF-4831-8728-9AB825E59102}" type="pres">
      <dgm:prSet presAssocID="{3C4B8FB0-856C-40BA-AB44-EFACF98DCB89}" presName="spacerR" presStyleCnt="0"/>
      <dgm:spPr/>
    </dgm:pt>
    <dgm:pt modelId="{95D56B27-9441-4768-BFEC-2798AEE4F9FA}" type="pres">
      <dgm:prSet presAssocID="{3B76FFA4-8D50-4864-9799-898F3C4101E4}" presName="node" presStyleLbl="node1" presStyleIdx="4" presStyleCnt="5" custScaleX="162015" custScaleY="1575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063905-BD6E-402C-8BC3-E2D0F7DE735E}" type="presOf" srcId="{3C4B8FB0-856C-40BA-AB44-EFACF98DCB89}" destId="{06A85A1F-785F-4778-9B4A-CDBFBD52B0D4}" srcOrd="0" destOrd="0" presId="urn:microsoft.com/office/officeart/2005/8/layout/equation1"/>
    <dgm:cxn modelId="{BAEA9E8B-E7DE-4865-A3DC-A1E9426EE09F}" type="presOf" srcId="{44D736CE-4C47-459D-8E8F-2615C52C39F7}" destId="{0C4973C6-D1C5-4F24-8AF6-5D0CC0EBA733}" srcOrd="0" destOrd="0" presId="urn:microsoft.com/office/officeart/2005/8/layout/equation1"/>
    <dgm:cxn modelId="{D09002C0-CDCD-4821-A2FE-40CB29D053D8}" srcId="{0BD858D4-6DE2-4550-A1FF-0AA8983D889A}" destId="{8400161B-666D-4D9F-82DC-A269174788E5}" srcOrd="1" destOrd="0" parTransId="{E737A230-8FFF-4B27-8997-5BF891D9A870}" sibTransId="{44D736CE-4C47-459D-8E8F-2615C52C39F7}"/>
    <dgm:cxn modelId="{405226DE-AA47-4BF1-8625-20DF6DC624B8}" type="presOf" srcId="{E994C970-7393-4E3D-9E44-47C80C24D59C}" destId="{FAABEB04-8624-4F52-AB73-1B52E2EB4BBB}" srcOrd="0" destOrd="0" presId="urn:microsoft.com/office/officeart/2005/8/layout/equation1"/>
    <dgm:cxn modelId="{B490E936-2D4A-445C-B86B-DF127E263D41}" srcId="{0BD858D4-6DE2-4550-A1FF-0AA8983D889A}" destId="{E994C970-7393-4E3D-9E44-47C80C24D59C}" srcOrd="0" destOrd="0" parTransId="{7FDF189F-07EC-4350-9273-358993CF95F0}" sibTransId="{3E5A80FD-47E8-4F25-B0BB-EDF021421FA0}"/>
    <dgm:cxn modelId="{B37F3616-4228-43D4-9F1F-CE4421035D55}" srcId="{0BD858D4-6DE2-4550-A1FF-0AA8983D889A}" destId="{D0809C05-4AFA-4BCF-B4C3-4D519F1F5C2C}" srcOrd="3" destOrd="0" parTransId="{E4E658B2-105D-4312-A3D0-DABB08876D9D}" sibTransId="{3C4B8FB0-856C-40BA-AB44-EFACF98DCB89}"/>
    <dgm:cxn modelId="{8F653E1B-449D-4F60-9723-60C32716F632}" type="presOf" srcId="{F80A5059-FCE5-435E-93E7-4EC0AC597C88}" destId="{F893D122-F5C5-469B-B632-7F5A17751F5E}" srcOrd="0" destOrd="0" presId="urn:microsoft.com/office/officeart/2005/8/layout/equation1"/>
    <dgm:cxn modelId="{40BADEC1-EAD6-471E-893F-1F260C9E2C48}" type="presOf" srcId="{AE1B02EC-B720-41A7-BD61-BB17F4994C8B}" destId="{18CCACC9-3AA8-4CB0-8EFA-887A679FE066}" srcOrd="0" destOrd="0" presId="urn:microsoft.com/office/officeart/2005/8/layout/equation1"/>
    <dgm:cxn modelId="{B90402F6-6B0F-449F-8032-0ADD15BD5B57}" type="presOf" srcId="{3E5A80FD-47E8-4F25-B0BB-EDF021421FA0}" destId="{9FDDEF2E-3DD9-4D39-9DFF-65948A0B846C}" srcOrd="0" destOrd="0" presId="urn:microsoft.com/office/officeart/2005/8/layout/equation1"/>
    <dgm:cxn modelId="{2183AA14-54C1-4FDF-A25C-545879B8D0FD}" type="presOf" srcId="{D0809C05-4AFA-4BCF-B4C3-4D519F1F5C2C}" destId="{B8FE4E6F-E634-4F8C-9538-A68DFDAEB0FB}" srcOrd="0" destOrd="0" presId="urn:microsoft.com/office/officeart/2005/8/layout/equation1"/>
    <dgm:cxn modelId="{D72713D6-E5D7-4478-BFE4-84F0E6925A0E}" type="presOf" srcId="{8400161B-666D-4D9F-82DC-A269174788E5}" destId="{FC7EAE0D-DCC2-4100-8FE3-C6EF9182C03D}" srcOrd="0" destOrd="0" presId="urn:microsoft.com/office/officeart/2005/8/layout/equation1"/>
    <dgm:cxn modelId="{E24DF17E-4592-4F86-A260-A2A9770854C2}" srcId="{0BD858D4-6DE2-4550-A1FF-0AA8983D889A}" destId="{AE1B02EC-B720-41A7-BD61-BB17F4994C8B}" srcOrd="2" destOrd="0" parTransId="{B1FD0160-206D-463F-9447-C6623C6D5192}" sibTransId="{F80A5059-FCE5-435E-93E7-4EC0AC597C88}"/>
    <dgm:cxn modelId="{717EA67B-E276-4737-8D22-9AA385A01D26}" srcId="{0BD858D4-6DE2-4550-A1FF-0AA8983D889A}" destId="{3B76FFA4-8D50-4864-9799-898F3C4101E4}" srcOrd="4" destOrd="0" parTransId="{D87C2D67-2E6B-466D-8D27-A51EA468C440}" sibTransId="{0917C4E6-267F-4143-B00B-C5283CF2D121}"/>
    <dgm:cxn modelId="{E890019F-4831-4521-8241-4533BEFDFF88}" type="presOf" srcId="{3B76FFA4-8D50-4864-9799-898F3C4101E4}" destId="{95D56B27-9441-4768-BFEC-2798AEE4F9FA}" srcOrd="0" destOrd="0" presId="urn:microsoft.com/office/officeart/2005/8/layout/equation1"/>
    <dgm:cxn modelId="{97191B56-2712-4001-B094-85C07EBA8ECD}" type="presOf" srcId="{0BD858D4-6DE2-4550-A1FF-0AA8983D889A}" destId="{383DE215-249A-49AA-92E9-77E04985F84A}" srcOrd="0" destOrd="0" presId="urn:microsoft.com/office/officeart/2005/8/layout/equation1"/>
    <dgm:cxn modelId="{E1309647-1623-404B-8655-65A789C1812A}" type="presParOf" srcId="{383DE215-249A-49AA-92E9-77E04985F84A}" destId="{FAABEB04-8624-4F52-AB73-1B52E2EB4BBB}" srcOrd="0" destOrd="0" presId="urn:microsoft.com/office/officeart/2005/8/layout/equation1"/>
    <dgm:cxn modelId="{42605B14-3136-4E17-BE06-4C57C81A645F}" type="presParOf" srcId="{383DE215-249A-49AA-92E9-77E04985F84A}" destId="{913D4D6C-8329-411A-95D3-2A8191FF6057}" srcOrd="1" destOrd="0" presId="urn:microsoft.com/office/officeart/2005/8/layout/equation1"/>
    <dgm:cxn modelId="{CED59C4A-C7DA-4262-878A-5A1408741BD4}" type="presParOf" srcId="{383DE215-249A-49AA-92E9-77E04985F84A}" destId="{9FDDEF2E-3DD9-4D39-9DFF-65948A0B846C}" srcOrd="2" destOrd="0" presId="urn:microsoft.com/office/officeart/2005/8/layout/equation1"/>
    <dgm:cxn modelId="{6964DEA7-59B6-4E98-9FD7-31AFD7C6AA2A}" type="presParOf" srcId="{383DE215-249A-49AA-92E9-77E04985F84A}" destId="{8F5FEFC9-5782-4D8C-B3E6-C60C8D767858}" srcOrd="3" destOrd="0" presId="urn:microsoft.com/office/officeart/2005/8/layout/equation1"/>
    <dgm:cxn modelId="{3ACAB2C9-BEEC-44FB-A458-1FA68519C83A}" type="presParOf" srcId="{383DE215-249A-49AA-92E9-77E04985F84A}" destId="{FC7EAE0D-DCC2-4100-8FE3-C6EF9182C03D}" srcOrd="4" destOrd="0" presId="urn:microsoft.com/office/officeart/2005/8/layout/equation1"/>
    <dgm:cxn modelId="{87D730B2-A930-4875-B3F7-AB29EA9335A2}" type="presParOf" srcId="{383DE215-249A-49AA-92E9-77E04985F84A}" destId="{452172F6-99C5-4A5B-B486-6892E7644B0F}" srcOrd="5" destOrd="0" presId="urn:microsoft.com/office/officeart/2005/8/layout/equation1"/>
    <dgm:cxn modelId="{C9946A83-DFF3-4A4D-820F-A872C558CFDF}" type="presParOf" srcId="{383DE215-249A-49AA-92E9-77E04985F84A}" destId="{0C4973C6-D1C5-4F24-8AF6-5D0CC0EBA733}" srcOrd="6" destOrd="0" presId="urn:microsoft.com/office/officeart/2005/8/layout/equation1"/>
    <dgm:cxn modelId="{5DA5BAA5-ED86-4376-A272-5509FAC6310D}" type="presParOf" srcId="{383DE215-249A-49AA-92E9-77E04985F84A}" destId="{BE9A722C-6BB2-4EB8-B667-E946FBD58155}" srcOrd="7" destOrd="0" presId="urn:microsoft.com/office/officeart/2005/8/layout/equation1"/>
    <dgm:cxn modelId="{F074A58A-CABF-453C-95EE-F8A33C84513B}" type="presParOf" srcId="{383DE215-249A-49AA-92E9-77E04985F84A}" destId="{18CCACC9-3AA8-4CB0-8EFA-887A679FE066}" srcOrd="8" destOrd="0" presId="urn:microsoft.com/office/officeart/2005/8/layout/equation1"/>
    <dgm:cxn modelId="{3E5018E9-DDCC-447B-8518-CEA29FC47A2E}" type="presParOf" srcId="{383DE215-249A-49AA-92E9-77E04985F84A}" destId="{F5E5DD49-B567-413B-9805-984EBDC10E3D}" srcOrd="9" destOrd="0" presId="urn:microsoft.com/office/officeart/2005/8/layout/equation1"/>
    <dgm:cxn modelId="{48471CDA-5F31-4ADA-9944-C72EBC967529}" type="presParOf" srcId="{383DE215-249A-49AA-92E9-77E04985F84A}" destId="{F893D122-F5C5-469B-B632-7F5A17751F5E}" srcOrd="10" destOrd="0" presId="urn:microsoft.com/office/officeart/2005/8/layout/equation1"/>
    <dgm:cxn modelId="{4C2BE178-3ADA-47F4-A83B-06C4499DD4A7}" type="presParOf" srcId="{383DE215-249A-49AA-92E9-77E04985F84A}" destId="{E62E3DDC-978F-4A38-90E7-0AF4A335C93B}" srcOrd="11" destOrd="0" presId="urn:microsoft.com/office/officeart/2005/8/layout/equation1"/>
    <dgm:cxn modelId="{4865B41D-D79E-460C-993B-2BF1B4EABF53}" type="presParOf" srcId="{383DE215-249A-49AA-92E9-77E04985F84A}" destId="{B8FE4E6F-E634-4F8C-9538-A68DFDAEB0FB}" srcOrd="12" destOrd="0" presId="urn:microsoft.com/office/officeart/2005/8/layout/equation1"/>
    <dgm:cxn modelId="{1FAB3EE5-457F-4434-A1CD-9B5C1D71D01D}" type="presParOf" srcId="{383DE215-249A-49AA-92E9-77E04985F84A}" destId="{BC50A292-50CD-41DF-8CA7-929C9C8AC61E}" srcOrd="13" destOrd="0" presId="urn:microsoft.com/office/officeart/2005/8/layout/equation1"/>
    <dgm:cxn modelId="{697A5E44-5186-4A2E-8CC5-2CFC69515CAD}" type="presParOf" srcId="{383DE215-249A-49AA-92E9-77E04985F84A}" destId="{06A85A1F-785F-4778-9B4A-CDBFBD52B0D4}" srcOrd="14" destOrd="0" presId="urn:microsoft.com/office/officeart/2005/8/layout/equation1"/>
    <dgm:cxn modelId="{AA246D74-A58D-449F-994B-D2F123C4530C}" type="presParOf" srcId="{383DE215-249A-49AA-92E9-77E04985F84A}" destId="{7A106A8A-7FAF-4831-8728-9AB825E59102}" srcOrd="15" destOrd="0" presId="urn:microsoft.com/office/officeart/2005/8/layout/equation1"/>
    <dgm:cxn modelId="{4A672BB0-E066-4A01-9672-853BBC96BD04}" type="presParOf" srcId="{383DE215-249A-49AA-92E9-77E04985F84A}" destId="{95D56B27-9441-4768-BFEC-2798AEE4F9FA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6ADFC-408F-4AD6-B5B7-D8BF95F87713}">
      <dsp:nvSpPr>
        <dsp:cNvPr id="0" name=""/>
        <dsp:cNvSpPr/>
      </dsp:nvSpPr>
      <dsp:spPr>
        <a:xfrm rot="10800000">
          <a:off x="2045606" y="1950"/>
          <a:ext cx="6992874" cy="1136973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37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Tw Cen MT" panose="020B0602020104020603" pitchFamily="34" charset="0"/>
              <a:cs typeface="Tw Cen MT"/>
            </a:rPr>
            <a:t>San Francisco has 1,400 shelter beds with over 1,000 people on the waitlist.</a:t>
          </a:r>
          <a:endParaRPr lang="en-US" sz="1500" kern="1200" dirty="0">
            <a:solidFill>
              <a:schemeClr val="tx1"/>
            </a:solidFill>
            <a:latin typeface="Tw Cen MT" panose="020B0602020104020603" pitchFamily="34" charset="0"/>
          </a:endParaRPr>
        </a:p>
      </dsp:txBody>
      <dsp:txXfrm rot="10800000">
        <a:off x="2329849" y="1950"/>
        <a:ext cx="6708631" cy="1136973"/>
      </dsp:txXfrm>
    </dsp:sp>
    <dsp:sp modelId="{D66E7883-B09A-488A-BE93-9394EA5B00E8}">
      <dsp:nvSpPr>
        <dsp:cNvPr id="0" name=""/>
        <dsp:cNvSpPr/>
      </dsp:nvSpPr>
      <dsp:spPr>
        <a:xfrm>
          <a:off x="1477119" y="1950"/>
          <a:ext cx="1136973" cy="113697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BC91E-E4DA-4723-956B-5C1ADB469971}">
      <dsp:nvSpPr>
        <dsp:cNvPr id="0" name=""/>
        <dsp:cNvSpPr/>
      </dsp:nvSpPr>
      <dsp:spPr>
        <a:xfrm rot="10800000">
          <a:off x="2045606" y="1467482"/>
          <a:ext cx="6992874" cy="1136973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3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solidFill>
              <a:schemeClr val="tx1"/>
            </a:solidFill>
            <a:latin typeface="Tw Cen MT"/>
            <a:cs typeface="Tw Cen M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w Cen MT"/>
              <a:cs typeface="Tw Cen MT"/>
            </a:rPr>
            <a:t>San Francisco has the highest number of supportive housing units per capita for homeless people in the USA (6,500) but only 800 units become available each year.</a:t>
          </a:r>
          <a:endParaRPr lang="en-US" sz="1500" kern="1200" dirty="0" smtClean="0">
            <a:solidFill>
              <a:schemeClr val="tx1"/>
            </a:solidFill>
            <a:latin typeface="Tw Cen MT"/>
            <a:cs typeface="Tw Cen M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chemeClr val="tx1"/>
            </a:solidFill>
          </a:endParaRPr>
        </a:p>
      </dsp:txBody>
      <dsp:txXfrm rot="10800000">
        <a:off x="2329849" y="1467482"/>
        <a:ext cx="6708631" cy="1136973"/>
      </dsp:txXfrm>
    </dsp:sp>
    <dsp:sp modelId="{60D548BF-480B-447E-8EEB-4F2498A79591}">
      <dsp:nvSpPr>
        <dsp:cNvPr id="0" name=""/>
        <dsp:cNvSpPr/>
      </dsp:nvSpPr>
      <dsp:spPr>
        <a:xfrm>
          <a:off x="1477119" y="1467482"/>
          <a:ext cx="1136973" cy="113697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F236EE-E1F7-40DB-8E56-5796A5F204EA}">
      <dsp:nvSpPr>
        <dsp:cNvPr id="0" name=""/>
        <dsp:cNvSpPr/>
      </dsp:nvSpPr>
      <dsp:spPr>
        <a:xfrm rot="10800000">
          <a:off x="2045606" y="2933014"/>
          <a:ext cx="6992874" cy="1136973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374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  <a:latin typeface="Tw Cen MT" panose="020B0602020104020603" pitchFamily="34" charset="0"/>
            </a:rPr>
            <a:t>Rapid Re-Housing Subsidies </a:t>
          </a:r>
          <a:endParaRPr lang="en-US" sz="2200" kern="1200" dirty="0">
            <a:solidFill>
              <a:schemeClr val="tx1"/>
            </a:solidFill>
            <a:latin typeface="Tw Cen MT" panose="020B0602020104020603" pitchFamily="34" charset="0"/>
          </a:endParaRPr>
        </a:p>
      </dsp:txBody>
      <dsp:txXfrm rot="10800000">
        <a:off x="2329849" y="2933014"/>
        <a:ext cx="6708631" cy="1136973"/>
      </dsp:txXfrm>
    </dsp:sp>
    <dsp:sp modelId="{7FC99B84-EFC4-42C0-AAB3-FE2C6ADBA6F2}">
      <dsp:nvSpPr>
        <dsp:cNvPr id="0" name=""/>
        <dsp:cNvSpPr/>
      </dsp:nvSpPr>
      <dsp:spPr>
        <a:xfrm>
          <a:off x="1477119" y="2933014"/>
          <a:ext cx="1136973" cy="113697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1C4A0-405E-4BEF-A4FC-0E2CD948100A}">
      <dsp:nvSpPr>
        <dsp:cNvPr id="0" name=""/>
        <dsp:cNvSpPr/>
      </dsp:nvSpPr>
      <dsp:spPr>
        <a:xfrm>
          <a:off x="2803" y="745648"/>
          <a:ext cx="2224343" cy="1334606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solidFill>
                <a:schemeClr val="tx1"/>
              </a:solidFill>
              <a:latin typeface="Tw Cen MT"/>
              <a:cs typeface="Tw Cen MT"/>
            </a:rPr>
            <a:t>Encampment Resolution 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803" y="745648"/>
        <a:ext cx="2224343" cy="1334606"/>
      </dsp:txXfrm>
    </dsp:sp>
    <dsp:sp modelId="{47E33E13-3AA9-4D40-8187-47C8B06EAD0C}">
      <dsp:nvSpPr>
        <dsp:cNvPr id="0" name=""/>
        <dsp:cNvSpPr/>
      </dsp:nvSpPr>
      <dsp:spPr>
        <a:xfrm>
          <a:off x="2449581" y="745648"/>
          <a:ext cx="2224343" cy="1334606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solidFill>
                <a:schemeClr val="tx1"/>
              </a:solidFill>
              <a:latin typeface="Tw Cen MT"/>
              <a:cs typeface="Tw Cen MT"/>
            </a:rPr>
            <a:t>Expanding Navigation Centers 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449581" y="745648"/>
        <a:ext cx="2224343" cy="1334606"/>
      </dsp:txXfrm>
    </dsp:sp>
    <dsp:sp modelId="{45D3342B-8A22-4EDD-8201-58C2053F4841}">
      <dsp:nvSpPr>
        <dsp:cNvPr id="0" name=""/>
        <dsp:cNvSpPr/>
      </dsp:nvSpPr>
      <dsp:spPr>
        <a:xfrm>
          <a:off x="4896359" y="745648"/>
          <a:ext cx="2224343" cy="1334606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solidFill>
                <a:schemeClr val="tx1"/>
              </a:solidFill>
              <a:latin typeface="Tw Cen MT"/>
              <a:cs typeface="Tw Cen MT"/>
            </a:rPr>
            <a:t>Expanding Housing Options 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4896359" y="745648"/>
        <a:ext cx="2224343" cy="1334606"/>
      </dsp:txXfrm>
    </dsp:sp>
    <dsp:sp modelId="{6BEF7813-5FAD-416C-8C8B-48608903DAF4}">
      <dsp:nvSpPr>
        <dsp:cNvPr id="0" name=""/>
        <dsp:cNvSpPr/>
      </dsp:nvSpPr>
      <dsp:spPr>
        <a:xfrm>
          <a:off x="7343136" y="745648"/>
          <a:ext cx="2224343" cy="1334606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w Cen MT"/>
              <a:cs typeface="Tw Cen MT"/>
            </a:rPr>
            <a:t>Strategic Planning &amp; Systems Change 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343136" y="745648"/>
        <a:ext cx="2224343" cy="13346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BEB04-8624-4F52-AB73-1B52E2EB4BBB}">
      <dsp:nvSpPr>
        <dsp:cNvPr id="0" name=""/>
        <dsp:cNvSpPr/>
      </dsp:nvSpPr>
      <dsp:spPr>
        <a:xfrm>
          <a:off x="257" y="2081721"/>
          <a:ext cx="1631203" cy="1585785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Gaps analysis 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39141" y="2313954"/>
        <a:ext cx="1153435" cy="1121319"/>
      </dsp:txXfrm>
    </dsp:sp>
    <dsp:sp modelId="{9FDDEF2E-3DD9-4D39-9DFF-65948A0B846C}">
      <dsp:nvSpPr>
        <dsp:cNvPr id="0" name=""/>
        <dsp:cNvSpPr/>
      </dsp:nvSpPr>
      <dsp:spPr>
        <a:xfrm>
          <a:off x="1713214" y="2582635"/>
          <a:ext cx="583956" cy="583956"/>
        </a:xfrm>
        <a:prstGeom prst="mathPlus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790617" y="2805940"/>
        <a:ext cx="429150" cy="137346"/>
      </dsp:txXfrm>
    </dsp:sp>
    <dsp:sp modelId="{FC7EAE0D-DCC2-4100-8FE3-C6EF9182C03D}">
      <dsp:nvSpPr>
        <dsp:cNvPr id="0" name=""/>
        <dsp:cNvSpPr/>
      </dsp:nvSpPr>
      <dsp:spPr>
        <a:xfrm>
          <a:off x="2378925" y="2081721"/>
          <a:ext cx="1631203" cy="1585785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Service system alignment 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617809" y="2313954"/>
        <a:ext cx="1153435" cy="1121319"/>
      </dsp:txXfrm>
    </dsp:sp>
    <dsp:sp modelId="{0C4973C6-D1C5-4F24-8AF6-5D0CC0EBA733}">
      <dsp:nvSpPr>
        <dsp:cNvPr id="0" name=""/>
        <dsp:cNvSpPr/>
      </dsp:nvSpPr>
      <dsp:spPr>
        <a:xfrm>
          <a:off x="4091882" y="2582635"/>
          <a:ext cx="583956" cy="583956"/>
        </a:xfrm>
        <a:prstGeom prst="mathPlus">
          <a:avLst/>
        </a:prstGeom>
        <a:solidFill>
          <a:schemeClr val="accent3">
            <a:shade val="90000"/>
            <a:hueOff val="0"/>
            <a:satOff val="0"/>
            <a:lumOff val="7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169285" y="2805940"/>
        <a:ext cx="429150" cy="137346"/>
      </dsp:txXfrm>
    </dsp:sp>
    <dsp:sp modelId="{18CCACC9-3AA8-4CB0-8EFA-887A679FE066}">
      <dsp:nvSpPr>
        <dsp:cNvPr id="0" name=""/>
        <dsp:cNvSpPr/>
      </dsp:nvSpPr>
      <dsp:spPr>
        <a:xfrm>
          <a:off x="4757593" y="2081721"/>
          <a:ext cx="1631203" cy="1585785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Outreach model 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996477" y="2313954"/>
        <a:ext cx="1153435" cy="1121319"/>
      </dsp:txXfrm>
    </dsp:sp>
    <dsp:sp modelId="{F893D122-F5C5-469B-B632-7F5A17751F5E}">
      <dsp:nvSpPr>
        <dsp:cNvPr id="0" name=""/>
        <dsp:cNvSpPr/>
      </dsp:nvSpPr>
      <dsp:spPr>
        <a:xfrm>
          <a:off x="6470550" y="2582635"/>
          <a:ext cx="583956" cy="583956"/>
        </a:xfrm>
        <a:prstGeom prst="mathPlus">
          <a:avLst/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547953" y="2805940"/>
        <a:ext cx="429150" cy="137346"/>
      </dsp:txXfrm>
    </dsp:sp>
    <dsp:sp modelId="{B8FE4E6F-E634-4F8C-9538-A68DFDAEB0FB}">
      <dsp:nvSpPr>
        <dsp:cNvPr id="0" name=""/>
        <dsp:cNvSpPr/>
      </dsp:nvSpPr>
      <dsp:spPr>
        <a:xfrm>
          <a:off x="7136261" y="2118112"/>
          <a:ext cx="1660813" cy="1513002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Data system develop-</a:t>
          </a:r>
          <a:r>
            <a:rPr lang="en-US" sz="1600" kern="1200" dirty="0" err="1" smtClean="0">
              <a:solidFill>
                <a:schemeClr val="tx1"/>
              </a:solidFill>
            </a:rPr>
            <a:t>ment</a:t>
          </a:r>
          <a:r>
            <a:rPr lang="en-US" sz="1600" kern="1200" dirty="0" smtClean="0">
              <a:solidFill>
                <a:schemeClr val="tx1"/>
              </a:solidFill>
            </a:rPr>
            <a:t> </a:t>
          </a:r>
        </a:p>
      </dsp:txBody>
      <dsp:txXfrm>
        <a:off x="7379481" y="2339686"/>
        <a:ext cx="1174373" cy="1069854"/>
      </dsp:txXfrm>
    </dsp:sp>
    <dsp:sp modelId="{06A85A1F-785F-4778-9B4A-CDBFBD52B0D4}">
      <dsp:nvSpPr>
        <dsp:cNvPr id="0" name=""/>
        <dsp:cNvSpPr/>
      </dsp:nvSpPr>
      <dsp:spPr>
        <a:xfrm>
          <a:off x="8878828" y="2582635"/>
          <a:ext cx="583956" cy="583956"/>
        </a:xfrm>
        <a:prstGeom prst="mathEqual">
          <a:avLst/>
        </a:prstGeom>
        <a:solidFill>
          <a:schemeClr val="accent3">
            <a:shade val="90000"/>
            <a:hueOff val="0"/>
            <a:satOff val="0"/>
            <a:lumOff val="230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8956231" y="2702930"/>
        <a:ext cx="429150" cy="343366"/>
      </dsp:txXfrm>
    </dsp:sp>
    <dsp:sp modelId="{95D56B27-9441-4768-BFEC-2798AEE4F9FA}">
      <dsp:nvSpPr>
        <dsp:cNvPr id="0" name=""/>
        <dsp:cNvSpPr/>
      </dsp:nvSpPr>
      <dsp:spPr>
        <a:xfrm>
          <a:off x="9544539" y="2081721"/>
          <a:ext cx="1631203" cy="1585785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Strategic Framework 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9783423" y="2313954"/>
        <a:ext cx="1153435" cy="1121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C8511-5101-476C-84B7-A583355FDE1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49022-EDC7-464A-8060-6C5BCEEA3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81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23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2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85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3200" dirty="0" smtClean="0"/>
              <a:t>Mission Navigation </a:t>
            </a:r>
          </a:p>
          <a:p>
            <a:pPr lvl="1"/>
            <a:r>
              <a:rPr lang="en-US" sz="3200" dirty="0" smtClean="0"/>
              <a:t>1,084 individuals served </a:t>
            </a:r>
          </a:p>
          <a:p>
            <a:pPr lvl="1"/>
            <a:r>
              <a:rPr lang="en-US" sz="3200" dirty="0" smtClean="0"/>
              <a:t>79% of all exits have been to stable destinations</a:t>
            </a:r>
          </a:p>
          <a:p>
            <a:pPr marL="365760" lvl="1" indent="0">
              <a:buNone/>
            </a:pPr>
            <a:endParaRPr lang="en-US" sz="3200" dirty="0" smtClean="0"/>
          </a:p>
          <a:p>
            <a:pPr lvl="0"/>
            <a:r>
              <a:rPr lang="en-US" sz="3200" dirty="0" smtClean="0"/>
              <a:t>The Civic Center Navigation Center: </a:t>
            </a:r>
          </a:p>
          <a:p>
            <a:pPr lvl="1"/>
            <a:r>
              <a:rPr lang="en-US" sz="3200" dirty="0" smtClean="0"/>
              <a:t>171 individuals served </a:t>
            </a:r>
          </a:p>
          <a:p>
            <a:pPr lvl="1"/>
            <a:r>
              <a:rPr lang="en-US" sz="3200" dirty="0" smtClean="0"/>
              <a:t>60% of exits have been to permanent housing in San Francisco.</a:t>
            </a:r>
          </a:p>
          <a:p>
            <a:pPr marL="365760" lvl="1" indent="0">
              <a:buNone/>
            </a:pPr>
            <a:endParaRPr lang="en-US" sz="2900" dirty="0" smtClean="0"/>
          </a:p>
          <a:p>
            <a:pPr lvl="1"/>
            <a:endParaRPr lang="en-US" sz="2900" dirty="0" smtClean="0"/>
          </a:p>
          <a:p>
            <a:pPr marL="365760" lvl="1" indent="0">
              <a:buNone/>
            </a:pPr>
            <a:endParaRPr lang="en-US" sz="2900" dirty="0" smtClean="0"/>
          </a:p>
          <a:p>
            <a:pPr marL="365760" lvl="1" indent="0">
              <a:buNone/>
            </a:pPr>
            <a:endParaRPr lang="en-US" sz="29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60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The Crown </a:t>
            </a:r>
            <a:r>
              <a:rPr lang="en-US" sz="1200" dirty="0" smtClean="0"/>
              <a:t>– 50 units for chronically homeless adults and veterans 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/>
              <a:t>The Winton – 104 units for chronically homeless adults and veterans 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04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  <a:p>
            <a:pPr marL="0" indent="0">
              <a:buNone/>
            </a:pPr>
            <a:r>
              <a:rPr lang="en-US" sz="3200" dirty="0" smtClean="0"/>
              <a:t>Moving On Initiative</a:t>
            </a:r>
          </a:p>
          <a:p>
            <a:r>
              <a:rPr lang="en-US" sz="3200" dirty="0" smtClean="0"/>
              <a:t>Through a partnership with the San Francisco Housing Authority, HSH is making approximately 350 Housing Choice Vouchers available for:</a:t>
            </a:r>
          </a:p>
          <a:p>
            <a:pPr lvl="1"/>
            <a:r>
              <a:rPr lang="en-US" dirty="0" smtClean="0"/>
              <a:t>Formerly homeless adults graduating from supportive housing </a:t>
            </a:r>
          </a:p>
          <a:p>
            <a:pPr lvl="1"/>
            <a:r>
              <a:rPr lang="en-US" dirty="0" smtClean="0"/>
              <a:t>Families exiting homelessness who need long-term affordable housing 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Rapid Re-Housing </a:t>
            </a:r>
          </a:p>
          <a:p>
            <a:r>
              <a:rPr lang="en-US" sz="3200" dirty="0" smtClean="0"/>
              <a:t>Short-term rental assistance for families </a:t>
            </a:r>
          </a:p>
          <a:p>
            <a:r>
              <a:rPr lang="en-US" sz="3200" dirty="0" smtClean="0"/>
              <a:t>Connecting families with private market housing + support services </a:t>
            </a:r>
          </a:p>
          <a:p>
            <a:r>
              <a:rPr lang="en-US" sz="3200" dirty="0" smtClean="0"/>
              <a:t>Over 90% of families remain housed after the subsidy expires</a:t>
            </a:r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Heading Home Campaign</a:t>
            </a:r>
          </a:p>
          <a:p>
            <a:r>
              <a:rPr lang="en-US" sz="3200" dirty="0" smtClean="0"/>
              <a:t>$30million public-private partnership to house 800 homeless families by 2019</a:t>
            </a:r>
          </a:p>
          <a:p>
            <a:r>
              <a:rPr lang="en-US" sz="3200" dirty="0" smtClean="0"/>
              <a:t>Connect families with rapid re-housing </a:t>
            </a:r>
          </a:p>
          <a:p>
            <a:r>
              <a:rPr lang="en-US" sz="3200" dirty="0" smtClean="0"/>
              <a:t>Reduce the length of time family spend homeless to 90 days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5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0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47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800" dirty="0" smtClean="0"/>
              <a:t>Principles of Coordinated Entry: 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Coordinated assessment tools for prioritization</a:t>
            </a:r>
            <a:endParaRPr lang="en-US" sz="2400" dirty="0" smtClean="0"/>
          </a:p>
          <a:p>
            <a:pPr lvl="1"/>
            <a:r>
              <a:rPr lang="en-US" sz="2800" dirty="0" smtClean="0"/>
              <a:t>Use of a system-wide database </a:t>
            </a:r>
            <a:endParaRPr lang="en-US" sz="2400" dirty="0" smtClean="0"/>
          </a:p>
          <a:p>
            <a:pPr lvl="1"/>
            <a:r>
              <a:rPr lang="en-US" sz="2800" dirty="0" smtClean="0"/>
              <a:t>Access in neighborhoods throughout SF</a:t>
            </a:r>
            <a:endParaRPr lang="en-US" sz="2400" dirty="0" smtClean="0"/>
          </a:p>
          <a:p>
            <a:pPr lvl="1"/>
            <a:r>
              <a:rPr lang="en-US" sz="2800" dirty="0" smtClean="0"/>
              <a:t>People are matched with the most appropriate housing and service resources </a:t>
            </a:r>
            <a:endParaRPr lang="en-US" sz="2400" dirty="0" smtClean="0"/>
          </a:p>
          <a:p>
            <a:pPr lvl="1"/>
            <a:r>
              <a:rPr lang="en-US" sz="2800" dirty="0" smtClean="0"/>
              <a:t>Increases transparency and fairness in the placement process </a:t>
            </a:r>
            <a:endParaRPr lang="en-US" sz="2400" dirty="0" smtClean="0"/>
          </a:p>
          <a:p>
            <a:pPr lvl="1"/>
            <a:r>
              <a:rPr lang="en-US" sz="2800" dirty="0" smtClean="0"/>
              <a:t>Providers can share data so clients do not need to be re-assessed at every program </a:t>
            </a:r>
            <a:endParaRPr lang="en-US" sz="2400" dirty="0" smtClean="0"/>
          </a:p>
          <a:p>
            <a:pPr lvl="1"/>
            <a:r>
              <a:rPr lang="en-US" sz="2800" dirty="0" smtClean="0"/>
              <a:t>A client-centric (rather than program-centric) system </a:t>
            </a:r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71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HSH proposed adjustments within its operating budget to address administrative needs and did not propose any reductions funding, including services to clients provided by non-profits.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9022-EDC7-464A-8060-6C5BCEEA31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40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marL="463550" indent="0" algn="l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46355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 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1308-4D0B-49B5-A7FB-E5497A7302C0}" type="datetime1">
              <a:rPr lang="en-US" smtClean="0"/>
              <a:t>4/5/2017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5763" cy="17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18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61C5B-A615-4ACC-9ACB-1F9AB41E8447}" type="datetime1">
              <a:rPr lang="en-US" smtClean="0"/>
              <a:t>4/5/2017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1366600"/>
            <a:ext cx="785687" cy="342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126"/>
            <a:ext cx="785687" cy="78968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8200" y="1366600"/>
            <a:ext cx="10515600" cy="347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" name="Chevron 10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7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0D78-6B1D-44E1-88CA-A838188C14AB}" type="datetime1">
              <a:rPr lang="en-US" smtClean="0"/>
              <a:t>4/5/2017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1366600"/>
            <a:ext cx="785687" cy="342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33"/>
            <a:ext cx="785687" cy="78968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8200" y="1366600"/>
            <a:ext cx="10515600" cy="347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" name="Chevron 10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0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5525"/>
            <a:ext cx="10515600" cy="407143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785B-014E-44C1-8171-E37B601DC408}" type="datetime1">
              <a:rPr lang="en-US" smtClean="0"/>
              <a:t>4/5/2017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1" y="1366600"/>
            <a:ext cx="785687" cy="3474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6"/>
            <a:ext cx="785687" cy="78968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8200" y="1366600"/>
            <a:ext cx="10515600" cy="347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" name="Chevron 10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72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6F323-6D6E-430A-93ED-FA240514F3D2}" type="datetime1">
              <a:rPr lang="en-US" smtClean="0"/>
              <a:t>4/5/2017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1" y="1371599"/>
            <a:ext cx="785687" cy="3474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6"/>
            <a:ext cx="785687" cy="789689"/>
          </a:xfrm>
          <a:prstGeom prst="rect">
            <a:avLst/>
          </a:prstGeom>
        </p:spPr>
      </p:pic>
      <p:sp>
        <p:nvSpPr>
          <p:cNvPr id="10" name="Chevron 9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B0F5-9167-40ED-953F-151F1A8CEFB5}" type="datetime1">
              <a:rPr lang="en-US" smtClean="0"/>
              <a:t>4/5/2017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" y="1366600"/>
            <a:ext cx="785686" cy="342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6"/>
            <a:ext cx="785687" cy="78968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200" y="1366600"/>
            <a:ext cx="10515600" cy="347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" name="Chevron 11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3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B6-D700-4630-BCB7-A2BA73E5B27E}" type="datetime1">
              <a:rPr lang="en-US" smtClean="0"/>
              <a:t>4/5/2017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0" y="1366600"/>
            <a:ext cx="785687" cy="342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785687" cy="789689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38200" y="1366600"/>
            <a:ext cx="10515600" cy="347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Chevron 16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8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99B3-DAB8-4E7C-B3FE-A21B72D02D2C}" type="datetime1">
              <a:rPr lang="en-US" smtClean="0"/>
              <a:t>4/5/2017</a:t>
            </a:fld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-1" y="1366600"/>
            <a:ext cx="785688" cy="342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6"/>
            <a:ext cx="785687" cy="78968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8200" y="1366600"/>
            <a:ext cx="10515600" cy="3429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" name="Chevron 11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52" y="6858000"/>
            <a:ext cx="2881810" cy="22268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582" y="6313470"/>
            <a:ext cx="476406" cy="4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2F23-5784-4557-974A-49179C508D23}" type="datetime1">
              <a:rPr lang="en-US" smtClean="0"/>
              <a:t>4/5/2017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0" y="1366600"/>
            <a:ext cx="785687" cy="3474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6"/>
            <a:ext cx="785687" cy="78968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8200" y="1366600"/>
            <a:ext cx="10515600" cy="347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" name="Chevron 10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4012" cy="882992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057400"/>
            <a:ext cx="6172200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6134-AE12-41EC-9207-4C060F758C60}" type="datetime1">
              <a:rPr lang="en-US" smtClean="0"/>
              <a:t>4/5/2017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0" y="1366600"/>
            <a:ext cx="785687" cy="3474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36"/>
            <a:ext cx="785687" cy="7896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366600"/>
            <a:ext cx="10515600" cy="347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" name="Chevron 10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5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4012" cy="882992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E307-1403-46CC-A55B-7A3980511C9B}" type="datetime1">
              <a:rPr lang="en-US" smtClean="0"/>
              <a:t>4/5/2017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BBD32-0431-47C3-8727-73D5E87277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" y="1340192"/>
            <a:ext cx="785687" cy="3474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BD32-0431-47C3-8727-73D5E87277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2836"/>
            <a:ext cx="785687" cy="7896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366600"/>
            <a:ext cx="10515600" cy="347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" name="Chevron 10"/>
          <p:cNvSpPr/>
          <p:nvPr userDrawn="1"/>
        </p:nvSpPr>
        <p:spPr>
          <a:xfrm>
            <a:off x="838200" y="6340475"/>
            <a:ext cx="8091763" cy="365126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http://dhsh.sfgov.org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 userDrawn="1"/>
        </p:nvSpPr>
        <p:spPr>
          <a:xfrm>
            <a:off x="8929962" y="6356350"/>
            <a:ext cx="1941619" cy="365125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4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741D9-08BA-4CC6-A018-129BF65A3CE3}" type="datetime1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1344399"/>
            <a:ext cx="10515600" cy="347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" y="1344400"/>
            <a:ext cx="786384" cy="3474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BD32-0431-47C3-8727-73D5E8727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1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Department of Homelessness &amp; Supportive Housing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March,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5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Center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9" b="16407"/>
          <a:stretch/>
        </p:blipFill>
        <p:spPr>
          <a:xfrm>
            <a:off x="1172723" y="2040813"/>
            <a:ext cx="9523900" cy="42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Expanding Housing Opportunities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53185"/>
            <a:ext cx="10515600" cy="4323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Permanent Supportive Housing (PSH)</a:t>
            </a:r>
          </a:p>
          <a:p>
            <a:r>
              <a:rPr lang="en-US" sz="2000" dirty="0" smtClean="0"/>
              <a:t>Approximately </a:t>
            </a:r>
            <a:r>
              <a:rPr lang="en-US" sz="2000" dirty="0"/>
              <a:t>6,500 units for chronically homeless adults and families </a:t>
            </a:r>
          </a:p>
          <a:p>
            <a:r>
              <a:rPr lang="en-US" sz="2000" dirty="0"/>
              <a:t>PHS should be utilized for people with the longest histories of homelessness and most complex needs  </a:t>
            </a:r>
          </a:p>
          <a:p>
            <a:endParaRPr lang="en-US" sz="2000" dirty="0"/>
          </a:p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sz="2000" b="1" dirty="0"/>
              <a:t>New Housing </a:t>
            </a:r>
            <a:endParaRPr lang="en-US" sz="2000" b="1" dirty="0" smtClean="0"/>
          </a:p>
          <a:p>
            <a:pPr marL="342900" lvl="1" indent="-3429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154 </a:t>
            </a:r>
            <a:r>
              <a:rPr lang="en-US" sz="2000" dirty="0"/>
              <a:t>units for chronically homeless adults and veterans opened in Fall </a:t>
            </a:r>
            <a:r>
              <a:rPr lang="en-US" sz="2000" dirty="0" smtClean="0"/>
              <a:t>2016</a:t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Coming </a:t>
            </a:r>
            <a:r>
              <a:rPr lang="en-US" sz="2000" b="1" dirty="0"/>
              <a:t>Soon! </a:t>
            </a:r>
            <a:endParaRPr lang="en-US" sz="20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168 units for chronically homeless adults and veterans in Spring &amp; Summer 2017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35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Expanding Housing Opportunities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812800" y="1589567"/>
            <a:ext cx="6197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32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Moving On Initiative</a:t>
            </a:r>
          </a:p>
          <a:p>
            <a:r>
              <a:rPr lang="en-US" sz="2400" dirty="0" smtClean="0"/>
              <a:t>350 Housing Choice Vouchers available for formerly homeless adults &amp; families </a:t>
            </a:r>
          </a:p>
          <a:p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Rapid Re-Housing </a:t>
            </a:r>
          </a:p>
          <a:p>
            <a:r>
              <a:rPr lang="en-US" sz="2400" dirty="0" smtClean="0"/>
              <a:t>Short-term rental assistance for families </a:t>
            </a:r>
          </a:p>
          <a:p>
            <a:r>
              <a:rPr lang="en-US" sz="2400" dirty="0" smtClean="0"/>
              <a:t>Connecting families with private market housing + support services </a:t>
            </a:r>
          </a:p>
          <a:p>
            <a:pPr marL="0" indent="0">
              <a:buFontTx/>
              <a:buNone/>
            </a:pPr>
            <a:endParaRPr lang="en-US" sz="2600" dirty="0" smtClean="0"/>
          </a:p>
          <a:p>
            <a:pPr marL="365760" lvl="1" indent="0">
              <a:buFontTx/>
              <a:buNone/>
            </a:pPr>
            <a:endParaRPr lang="en-US" dirty="0" smtClean="0"/>
          </a:p>
        </p:txBody>
      </p:sp>
      <p:pic>
        <p:nvPicPr>
          <p:cNvPr id="6" name="Picture 2" descr="Image result for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40" y="1997720"/>
            <a:ext cx="3864380" cy="37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Successes: Housing Placements Since 2011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91" y="2068262"/>
            <a:ext cx="8906966" cy="3803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4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Strategy &amp; Systems Change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9901"/>
              </p:ext>
            </p:extLst>
          </p:nvPr>
        </p:nvGraphicFramePr>
        <p:xfrm>
          <a:off x="324104" y="1012506"/>
          <a:ext cx="11176000" cy="574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3"/>
          <p:cNvSpPr>
            <a:spLocks noGrp="1"/>
          </p:cNvSpPr>
          <p:nvPr>
            <p:ph sz="quarter" idx="1"/>
          </p:nvPr>
        </p:nvSpPr>
        <p:spPr>
          <a:xfrm>
            <a:off x="69596" y="2052224"/>
            <a:ext cx="11685015" cy="405993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700" dirty="0" smtClean="0"/>
              <a:t>HSH is developing a strategic framework to address homelessness by population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 algn="ctr">
              <a:buNone/>
            </a:pPr>
            <a:r>
              <a:rPr lang="en-US" dirty="0" smtClean="0"/>
              <a:t>The strategic framework will be completed in Spring of 2017 </a:t>
            </a:r>
          </a:p>
        </p:txBody>
      </p:sp>
    </p:spTree>
    <p:extLst>
      <p:ext uri="{BB962C8B-B14F-4D97-AF65-F5344CB8AC3E}">
        <p14:creationId xmlns:p14="http://schemas.microsoft.com/office/powerpoint/2010/main" val="28905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Coordinated Entry: A system-wide strategy for prioritizing people for housing and services based on need 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0" y="1351852"/>
            <a:ext cx="5653976" cy="49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Coordinated Entry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ONE System (single data system) vendor has been selected </a:t>
            </a: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Coordinated Entry will be implemented by population </a:t>
            </a:r>
          </a:p>
          <a:p>
            <a:pPr lvl="1"/>
            <a:r>
              <a:rPr lang="en-US" sz="2100" dirty="0"/>
              <a:t>Veterans – Implemented </a:t>
            </a:r>
          </a:p>
          <a:p>
            <a:pPr lvl="1"/>
            <a:r>
              <a:rPr lang="en-US" sz="2100" dirty="0"/>
              <a:t>Families – </a:t>
            </a:r>
            <a:r>
              <a:rPr lang="en-US" sz="2100" dirty="0" smtClean="0"/>
              <a:t>Beginning in </a:t>
            </a:r>
            <a:r>
              <a:rPr lang="en-US" sz="2100" dirty="0"/>
              <a:t>summer 2017 </a:t>
            </a:r>
          </a:p>
          <a:p>
            <a:pPr lvl="1"/>
            <a:r>
              <a:rPr lang="en-US" sz="2100" dirty="0"/>
              <a:t>Adults –2017 - 2018</a:t>
            </a:r>
          </a:p>
          <a:p>
            <a:pPr lvl="1"/>
            <a:r>
              <a:rPr lang="en-US" sz="2100" dirty="0"/>
              <a:t>Transitional Age Youth – 2018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HSH FY2017-19 Proposed Departmental Budget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8349" y="2095732"/>
            <a:ext cx="5295837" cy="426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Base Budget funding level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General Fund Support: 81%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Budgeted City Employees: 120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Work Orders = housing and medical services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0088550"/>
              </p:ext>
            </p:extLst>
          </p:nvPr>
        </p:nvGraphicFramePr>
        <p:xfrm>
          <a:off x="5855208" y="1797028"/>
          <a:ext cx="5775960" cy="446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125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FY2016-2017 HSH Budget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132233"/>
              </p:ext>
            </p:extLst>
          </p:nvPr>
        </p:nvGraphicFramePr>
        <p:xfrm>
          <a:off x="0" y="2007488"/>
          <a:ext cx="11253216" cy="4247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765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You Help</a:t>
            </a:r>
            <a:r>
              <a:rPr lang="en-US" dirty="0" smtClean="0"/>
              <a:t>?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2487167"/>
            <a:ext cx="5181600" cy="3433763"/>
          </a:xfrm>
        </p:spPr>
        <p:txBody>
          <a:bodyPr/>
          <a:lstStyle/>
          <a:p>
            <a:r>
              <a:rPr lang="en-US" dirty="0"/>
              <a:t>Radical Common Sense</a:t>
            </a:r>
          </a:p>
          <a:p>
            <a:endParaRPr lang="en-US" dirty="0"/>
          </a:p>
          <a:p>
            <a:r>
              <a:rPr lang="en-US" dirty="0"/>
              <a:t>Radical Generosity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Radical Compassion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88" y="2028508"/>
            <a:ext cx="5584811" cy="3726116"/>
          </a:xfrm>
        </p:spPr>
      </p:pic>
    </p:spTree>
    <p:extLst>
      <p:ext uri="{BB962C8B-B14F-4D97-AF65-F5344CB8AC3E}">
        <p14:creationId xmlns:p14="http://schemas.microsoft.com/office/powerpoint/2010/main" val="7446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Homelessness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Federal Policy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State Policy </a:t>
            </a:r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12800" y="2717074"/>
            <a:ext cx="5181600" cy="330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sz="2500" dirty="0" smtClean="0">
                <a:latin typeface="Calibri" panose="020F0502020204030204" pitchFamily="34" charset="0"/>
              </a:rPr>
              <a:t>HUD budget has been cut by nearly 80% (in real dollars) since 1978</a:t>
            </a:r>
          </a:p>
          <a:p>
            <a:pPr marL="0" indent="0">
              <a:buSzPct val="100000"/>
              <a:buFont typeface="Arial" panose="020B0604020202020204" pitchFamily="34" charset="0"/>
              <a:buNone/>
            </a:pPr>
            <a:endParaRPr lang="en-US" sz="2500" dirty="0" smtClean="0">
              <a:latin typeface="Calibri" panose="020F0502020204030204" pitchFamily="34" charset="0"/>
            </a:endParaRPr>
          </a:p>
          <a:p>
            <a:pPr>
              <a:buSzPct val="100000"/>
            </a:pPr>
            <a:r>
              <a:rPr lang="en-US" sz="2500" dirty="0" smtClean="0">
                <a:latin typeface="Calibri" panose="020F0502020204030204" pitchFamily="34" charset="0"/>
              </a:rPr>
              <a:t>Cost of the mortgage interest tax deduction is nearly $75 billion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500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6400800" y="2717074"/>
            <a:ext cx="4954588" cy="3302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sz="2500" dirty="0" smtClean="0">
                <a:latin typeface="Calibri" panose="020F0502020204030204" pitchFamily="34" charset="0"/>
              </a:rPr>
              <a:t>Inconsistent funding for affordable housing</a:t>
            </a:r>
            <a:br>
              <a:rPr lang="en-US" sz="2500" dirty="0" smtClean="0">
                <a:latin typeface="Calibri" panose="020F0502020204030204" pitchFamily="34" charset="0"/>
              </a:rPr>
            </a:br>
            <a:endParaRPr lang="en-US" sz="2500" dirty="0" smtClean="0">
              <a:latin typeface="Calibri" panose="020F0502020204030204" pitchFamily="34" charset="0"/>
            </a:endParaRPr>
          </a:p>
          <a:p>
            <a:pPr>
              <a:buSzPct val="100000"/>
            </a:pPr>
            <a:r>
              <a:rPr lang="en-US" sz="2500" dirty="0" smtClean="0">
                <a:latin typeface="Calibri" panose="020F0502020204030204" pitchFamily="34" charset="0"/>
              </a:rPr>
              <a:t>Costa Hawkins and Ellis Acts limit ability to regulate rental market</a:t>
            </a:r>
            <a:br>
              <a:rPr lang="en-US" sz="2500" dirty="0" smtClean="0">
                <a:latin typeface="Calibri" panose="020F0502020204030204" pitchFamily="34" charset="0"/>
              </a:rPr>
            </a:br>
            <a:endParaRPr lang="en-US" sz="2500" dirty="0" smtClean="0">
              <a:latin typeface="Calibri" panose="020F0502020204030204" pitchFamily="34" charset="0"/>
            </a:endParaRPr>
          </a:p>
          <a:p>
            <a:pPr>
              <a:buSzPct val="100000"/>
            </a:pPr>
            <a:r>
              <a:rPr lang="en-US" sz="2500" dirty="0" smtClean="0">
                <a:latin typeface="Calibri" panose="020F0502020204030204" pitchFamily="34" charset="0"/>
              </a:rPr>
              <a:t>Prop 13 and other laws limit the ability to raise local revenue</a:t>
            </a:r>
          </a:p>
          <a:p>
            <a:pPr>
              <a:buSzPct val="100000"/>
            </a:pPr>
            <a:endParaRPr lang="en-US" sz="2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Homelessness In San Francisco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07617" y="1853852"/>
            <a:ext cx="10976765" cy="4371584"/>
            <a:chOff x="377034" y="1853852"/>
            <a:chExt cx="10976765" cy="4371584"/>
          </a:xfrm>
        </p:grpSpPr>
        <p:sp>
          <p:nvSpPr>
            <p:cNvPr id="6" name="Freeform 5"/>
            <p:cNvSpPr/>
            <p:nvPr/>
          </p:nvSpPr>
          <p:spPr>
            <a:xfrm>
              <a:off x="377034" y="1853852"/>
              <a:ext cx="2691363" cy="4371584"/>
            </a:xfrm>
            <a:custGeom>
              <a:avLst/>
              <a:gdLst>
                <a:gd name="connsiteX0" fmla="*/ 0 w 2691363"/>
                <a:gd name="connsiteY0" fmla="*/ 269136 h 4371584"/>
                <a:gd name="connsiteX1" fmla="*/ 269136 w 2691363"/>
                <a:gd name="connsiteY1" fmla="*/ 0 h 4371584"/>
                <a:gd name="connsiteX2" fmla="*/ 2422227 w 2691363"/>
                <a:gd name="connsiteY2" fmla="*/ 0 h 4371584"/>
                <a:gd name="connsiteX3" fmla="*/ 2691363 w 2691363"/>
                <a:gd name="connsiteY3" fmla="*/ 269136 h 4371584"/>
                <a:gd name="connsiteX4" fmla="*/ 2691363 w 2691363"/>
                <a:gd name="connsiteY4" fmla="*/ 4102448 h 4371584"/>
                <a:gd name="connsiteX5" fmla="*/ 2422227 w 2691363"/>
                <a:gd name="connsiteY5" fmla="*/ 4371584 h 4371584"/>
                <a:gd name="connsiteX6" fmla="*/ 269136 w 2691363"/>
                <a:gd name="connsiteY6" fmla="*/ 4371584 h 4371584"/>
                <a:gd name="connsiteX7" fmla="*/ 0 w 2691363"/>
                <a:gd name="connsiteY7" fmla="*/ 4102448 h 4371584"/>
                <a:gd name="connsiteX8" fmla="*/ 0 w 2691363"/>
                <a:gd name="connsiteY8" fmla="*/ 269136 h 437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363" h="4371584">
                  <a:moveTo>
                    <a:pt x="0" y="269136"/>
                  </a:moveTo>
                  <a:cubicBezTo>
                    <a:pt x="0" y="120496"/>
                    <a:pt x="120496" y="0"/>
                    <a:pt x="269136" y="0"/>
                  </a:cubicBezTo>
                  <a:lnTo>
                    <a:pt x="2422227" y="0"/>
                  </a:lnTo>
                  <a:cubicBezTo>
                    <a:pt x="2570867" y="0"/>
                    <a:pt x="2691363" y="120496"/>
                    <a:pt x="2691363" y="269136"/>
                  </a:cubicBezTo>
                  <a:lnTo>
                    <a:pt x="2691363" y="4102448"/>
                  </a:lnTo>
                  <a:cubicBezTo>
                    <a:pt x="2691363" y="4251088"/>
                    <a:pt x="2570867" y="4371584"/>
                    <a:pt x="2422227" y="4371584"/>
                  </a:cubicBezTo>
                  <a:lnTo>
                    <a:pt x="269136" y="4371584"/>
                  </a:lnTo>
                  <a:cubicBezTo>
                    <a:pt x="120496" y="4371584"/>
                    <a:pt x="0" y="4251088"/>
                    <a:pt x="0" y="4102448"/>
                  </a:cubicBezTo>
                  <a:lnTo>
                    <a:pt x="0" y="2691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20" tIns="1819753" rIns="71120" bIns="945438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tx1"/>
                  </a:solidFill>
                </a:rPr>
                <a:t>\]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dirty="0">
                <a:solidFill>
                  <a:schemeClr val="tx1"/>
                </a:solidFill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 dirty="0" smtClean="0">
                <a:solidFill>
                  <a:schemeClr val="tx1"/>
                </a:solidFill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tx1"/>
                  </a:solidFill>
                </a:rPr>
                <a:t>Adults</a:t>
              </a:r>
              <a:br>
                <a:rPr lang="en-US" sz="1500" kern="1200" dirty="0" smtClean="0">
                  <a:solidFill>
                    <a:schemeClr val="tx1"/>
                  </a:solidFill>
                </a:rPr>
              </a:br>
              <a:endParaRPr lang="en-US" sz="1500" kern="1200" dirty="0" smtClean="0">
                <a:solidFill>
                  <a:schemeClr val="tx1"/>
                </a:solidFill>
              </a:endParaRPr>
            </a:p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tx1"/>
                  </a:solidFill>
                </a:rPr>
                <a:t>On any </a:t>
              </a:r>
              <a:r>
                <a:rPr lang="en-US" sz="1500" dirty="0">
                  <a:solidFill>
                    <a:schemeClr val="tx1"/>
                  </a:solidFill>
                </a:rPr>
                <a:t>g</a:t>
              </a:r>
              <a:r>
                <a:rPr lang="en-US" sz="1500" kern="1200" dirty="0" smtClean="0">
                  <a:solidFill>
                    <a:schemeClr val="tx1"/>
                  </a:solidFill>
                </a:rPr>
                <a:t>iven </a:t>
              </a:r>
              <a:r>
                <a:rPr lang="en-US" sz="1500" dirty="0">
                  <a:solidFill>
                    <a:schemeClr val="tx1"/>
                  </a:solidFill>
                </a:rPr>
                <a:t>n</a:t>
              </a:r>
              <a:r>
                <a:rPr lang="en-US" sz="1500" kern="1200" dirty="0" smtClean="0">
                  <a:solidFill>
                    <a:schemeClr val="tx1"/>
                  </a:solidFill>
                </a:rPr>
                <a:t>ight:</a:t>
              </a:r>
            </a:p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tx1"/>
                  </a:solidFill>
                </a:rPr>
                <a:t>6,500 adults experience homelessness</a:t>
              </a:r>
              <a:br>
                <a:rPr lang="en-US" sz="1500" kern="1200" dirty="0" smtClean="0">
                  <a:solidFill>
                    <a:schemeClr val="tx1"/>
                  </a:solidFill>
                </a:rPr>
              </a:br>
              <a:endParaRPr lang="en-US" sz="1500" kern="1200" dirty="0" smtClean="0">
                <a:solidFill>
                  <a:schemeClr val="tx1"/>
                </a:solidFill>
              </a:endParaRPr>
            </a:p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tx1"/>
                  </a:solidFill>
                </a:rPr>
                <a:t>3,500 people unsheltered</a:t>
              </a:r>
              <a:br>
                <a:rPr lang="en-US" sz="1500" kern="1200" dirty="0" smtClean="0">
                  <a:solidFill>
                    <a:schemeClr val="tx1"/>
                  </a:solidFill>
                </a:rPr>
              </a:br>
              <a:endParaRPr lang="en-US" sz="1500" kern="1200" dirty="0" smtClean="0">
                <a:solidFill>
                  <a:schemeClr val="tx1"/>
                </a:solidFill>
              </a:endParaRPr>
            </a:p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tx1"/>
                  </a:solidFill>
                </a:rPr>
                <a:t>Over 14,000 people access services each year</a:t>
              </a:r>
              <a:endParaRPr lang="en-US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961366" y="2116147"/>
              <a:ext cx="1455737" cy="145573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3149139" y="1853852"/>
              <a:ext cx="2691363" cy="4371584"/>
            </a:xfrm>
            <a:custGeom>
              <a:avLst/>
              <a:gdLst>
                <a:gd name="connsiteX0" fmla="*/ 0 w 2691363"/>
                <a:gd name="connsiteY0" fmla="*/ 269136 h 4371584"/>
                <a:gd name="connsiteX1" fmla="*/ 269136 w 2691363"/>
                <a:gd name="connsiteY1" fmla="*/ 0 h 4371584"/>
                <a:gd name="connsiteX2" fmla="*/ 2422227 w 2691363"/>
                <a:gd name="connsiteY2" fmla="*/ 0 h 4371584"/>
                <a:gd name="connsiteX3" fmla="*/ 2691363 w 2691363"/>
                <a:gd name="connsiteY3" fmla="*/ 269136 h 4371584"/>
                <a:gd name="connsiteX4" fmla="*/ 2691363 w 2691363"/>
                <a:gd name="connsiteY4" fmla="*/ 4102448 h 4371584"/>
                <a:gd name="connsiteX5" fmla="*/ 2422227 w 2691363"/>
                <a:gd name="connsiteY5" fmla="*/ 4371584 h 4371584"/>
                <a:gd name="connsiteX6" fmla="*/ 269136 w 2691363"/>
                <a:gd name="connsiteY6" fmla="*/ 4371584 h 4371584"/>
                <a:gd name="connsiteX7" fmla="*/ 0 w 2691363"/>
                <a:gd name="connsiteY7" fmla="*/ 4102448 h 4371584"/>
                <a:gd name="connsiteX8" fmla="*/ 0 w 2691363"/>
                <a:gd name="connsiteY8" fmla="*/ 269136 h 437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363" h="4371584">
                  <a:moveTo>
                    <a:pt x="0" y="269136"/>
                  </a:moveTo>
                  <a:cubicBezTo>
                    <a:pt x="0" y="120496"/>
                    <a:pt x="120496" y="0"/>
                    <a:pt x="269136" y="0"/>
                  </a:cubicBezTo>
                  <a:lnTo>
                    <a:pt x="2422227" y="0"/>
                  </a:lnTo>
                  <a:cubicBezTo>
                    <a:pt x="2570867" y="0"/>
                    <a:pt x="2691363" y="120496"/>
                    <a:pt x="2691363" y="269136"/>
                  </a:cubicBezTo>
                  <a:lnTo>
                    <a:pt x="2691363" y="4102448"/>
                  </a:lnTo>
                  <a:cubicBezTo>
                    <a:pt x="2691363" y="4251088"/>
                    <a:pt x="2570867" y="4371584"/>
                    <a:pt x="2422227" y="4371584"/>
                  </a:cubicBezTo>
                  <a:lnTo>
                    <a:pt x="269136" y="4371584"/>
                  </a:lnTo>
                  <a:cubicBezTo>
                    <a:pt x="120496" y="4371584"/>
                    <a:pt x="0" y="4251088"/>
                    <a:pt x="0" y="4102448"/>
                  </a:cubicBezTo>
                  <a:lnTo>
                    <a:pt x="0" y="2691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17981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1798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20" tIns="1819753" rIns="71120" bIns="945438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smtClean="0">
                  <a:solidFill>
                    <a:schemeClr val="tx1"/>
                  </a:solidFill>
                </a:rPr>
                <a:t>Children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 smtClean="0">
                <a:solidFill>
                  <a:schemeClr val="tx1"/>
                </a:solidFill>
              </a:endParaRPr>
            </a:p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smtClean="0">
                  <a:solidFill>
                    <a:schemeClr val="tx1"/>
                  </a:solidFill>
                </a:rPr>
                <a:t>1 in 30 public school students are homeless</a:t>
              </a:r>
              <a:endParaRPr lang="en-US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733471" y="2116147"/>
              <a:ext cx="1455737" cy="145573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-57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5887763" y="1853852"/>
              <a:ext cx="2691363" cy="4371584"/>
            </a:xfrm>
            <a:custGeom>
              <a:avLst/>
              <a:gdLst>
                <a:gd name="connsiteX0" fmla="*/ 0 w 2691363"/>
                <a:gd name="connsiteY0" fmla="*/ 269136 h 4371584"/>
                <a:gd name="connsiteX1" fmla="*/ 269136 w 2691363"/>
                <a:gd name="connsiteY1" fmla="*/ 0 h 4371584"/>
                <a:gd name="connsiteX2" fmla="*/ 2422227 w 2691363"/>
                <a:gd name="connsiteY2" fmla="*/ 0 h 4371584"/>
                <a:gd name="connsiteX3" fmla="*/ 2691363 w 2691363"/>
                <a:gd name="connsiteY3" fmla="*/ 269136 h 4371584"/>
                <a:gd name="connsiteX4" fmla="*/ 2691363 w 2691363"/>
                <a:gd name="connsiteY4" fmla="*/ 4102448 h 4371584"/>
                <a:gd name="connsiteX5" fmla="*/ 2422227 w 2691363"/>
                <a:gd name="connsiteY5" fmla="*/ 4371584 h 4371584"/>
                <a:gd name="connsiteX6" fmla="*/ 269136 w 2691363"/>
                <a:gd name="connsiteY6" fmla="*/ 4371584 h 4371584"/>
                <a:gd name="connsiteX7" fmla="*/ 0 w 2691363"/>
                <a:gd name="connsiteY7" fmla="*/ 4102448 h 4371584"/>
                <a:gd name="connsiteX8" fmla="*/ 0 w 2691363"/>
                <a:gd name="connsiteY8" fmla="*/ 269136 h 437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363" h="4371584">
                  <a:moveTo>
                    <a:pt x="0" y="269136"/>
                  </a:moveTo>
                  <a:cubicBezTo>
                    <a:pt x="0" y="120496"/>
                    <a:pt x="120496" y="0"/>
                    <a:pt x="269136" y="0"/>
                  </a:cubicBezTo>
                  <a:lnTo>
                    <a:pt x="2422227" y="0"/>
                  </a:lnTo>
                  <a:cubicBezTo>
                    <a:pt x="2570867" y="0"/>
                    <a:pt x="2691363" y="120496"/>
                    <a:pt x="2691363" y="269136"/>
                  </a:cubicBezTo>
                  <a:lnTo>
                    <a:pt x="2691363" y="4102448"/>
                  </a:lnTo>
                  <a:cubicBezTo>
                    <a:pt x="2691363" y="4251088"/>
                    <a:pt x="2570867" y="4371584"/>
                    <a:pt x="2422227" y="4371584"/>
                  </a:cubicBezTo>
                  <a:lnTo>
                    <a:pt x="269136" y="4371584"/>
                  </a:lnTo>
                  <a:cubicBezTo>
                    <a:pt x="120496" y="4371584"/>
                    <a:pt x="0" y="4251088"/>
                    <a:pt x="0" y="4102448"/>
                  </a:cubicBezTo>
                  <a:lnTo>
                    <a:pt x="0" y="2691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35962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3596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20" tIns="1819753" rIns="71120" bIns="945438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smtClean="0">
                  <a:solidFill>
                    <a:schemeClr val="tx1"/>
                  </a:solidFill>
                </a:rPr>
                <a:t>Families 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 smtClean="0">
                <a:solidFill>
                  <a:schemeClr val="tx1"/>
                </a:solidFill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smtClean="0">
                  <a:solidFill>
                    <a:schemeClr val="tx1"/>
                  </a:solidFill>
                </a:rPr>
                <a:t>On any given night 630 people in families experience homelessness </a:t>
              </a:r>
              <a:endParaRPr lang="en-US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525520" y="2116147"/>
              <a:ext cx="1455737" cy="145573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-115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662436" y="1853852"/>
              <a:ext cx="2691363" cy="4371584"/>
            </a:xfrm>
            <a:custGeom>
              <a:avLst/>
              <a:gdLst>
                <a:gd name="connsiteX0" fmla="*/ 0 w 2691363"/>
                <a:gd name="connsiteY0" fmla="*/ 269136 h 4371584"/>
                <a:gd name="connsiteX1" fmla="*/ 269136 w 2691363"/>
                <a:gd name="connsiteY1" fmla="*/ 0 h 4371584"/>
                <a:gd name="connsiteX2" fmla="*/ 2422227 w 2691363"/>
                <a:gd name="connsiteY2" fmla="*/ 0 h 4371584"/>
                <a:gd name="connsiteX3" fmla="*/ 2691363 w 2691363"/>
                <a:gd name="connsiteY3" fmla="*/ 269136 h 4371584"/>
                <a:gd name="connsiteX4" fmla="*/ 2691363 w 2691363"/>
                <a:gd name="connsiteY4" fmla="*/ 4102448 h 4371584"/>
                <a:gd name="connsiteX5" fmla="*/ 2422227 w 2691363"/>
                <a:gd name="connsiteY5" fmla="*/ 4371584 h 4371584"/>
                <a:gd name="connsiteX6" fmla="*/ 269136 w 2691363"/>
                <a:gd name="connsiteY6" fmla="*/ 4371584 h 4371584"/>
                <a:gd name="connsiteX7" fmla="*/ 0 w 2691363"/>
                <a:gd name="connsiteY7" fmla="*/ 4102448 h 4371584"/>
                <a:gd name="connsiteX8" fmla="*/ 0 w 2691363"/>
                <a:gd name="connsiteY8" fmla="*/ 269136 h 437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363" h="4371584">
                  <a:moveTo>
                    <a:pt x="0" y="269136"/>
                  </a:moveTo>
                  <a:cubicBezTo>
                    <a:pt x="0" y="120496"/>
                    <a:pt x="120496" y="0"/>
                    <a:pt x="269136" y="0"/>
                  </a:cubicBezTo>
                  <a:lnTo>
                    <a:pt x="2422227" y="0"/>
                  </a:lnTo>
                  <a:cubicBezTo>
                    <a:pt x="2570867" y="0"/>
                    <a:pt x="2691363" y="120496"/>
                    <a:pt x="2691363" y="269136"/>
                  </a:cubicBezTo>
                  <a:lnTo>
                    <a:pt x="2691363" y="4102448"/>
                  </a:lnTo>
                  <a:cubicBezTo>
                    <a:pt x="2691363" y="4251088"/>
                    <a:pt x="2570867" y="4371584"/>
                    <a:pt x="2422227" y="4371584"/>
                  </a:cubicBezTo>
                  <a:lnTo>
                    <a:pt x="269136" y="4371584"/>
                  </a:lnTo>
                  <a:cubicBezTo>
                    <a:pt x="120496" y="4371584"/>
                    <a:pt x="0" y="4251088"/>
                    <a:pt x="0" y="4102448"/>
                  </a:cubicBezTo>
                  <a:lnTo>
                    <a:pt x="0" y="2691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17981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1798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20" tIns="1819753" rIns="71120" bIns="945438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tx1"/>
                  </a:solidFill>
                </a:rPr>
                <a:t>Youth </a:t>
              </a:r>
              <a:br>
                <a:rPr lang="en-US" sz="1500" kern="1200" dirty="0" smtClean="0">
                  <a:solidFill>
                    <a:schemeClr val="tx1"/>
                  </a:solidFill>
                </a:rPr>
              </a:br>
              <a:endParaRPr lang="en-US" sz="1500" kern="1200" dirty="0" smtClean="0">
                <a:solidFill>
                  <a:schemeClr val="tx1"/>
                </a:solidFill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tx1"/>
                  </a:solidFill>
                </a:rPr>
                <a:t>On any given night 853 youth experience homelessness on any given night</a:t>
              </a:r>
              <a:endParaRPr lang="en-US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9277681" y="2116147"/>
              <a:ext cx="1455737" cy="1455737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-172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8056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Homeless Services in SF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701862"/>
              </p:ext>
            </p:extLst>
          </p:nvPr>
        </p:nvGraphicFramePr>
        <p:xfrm>
          <a:off x="838200" y="2105025"/>
          <a:ext cx="10515600" cy="407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110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Department of Homelessness &amp; Supportive Housing (HSH)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Through the provision of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coordinated,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compassionate, and high-quality services the Department will work toward the goal of making homelessness in San Francisco rare, brief, and onetime.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 in Ending Homelessness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06" y="1863634"/>
            <a:ext cx="11068594" cy="44004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w Cen MT"/>
                <a:cs typeface="Tw Cen MT"/>
              </a:rPr>
              <a:t>Since the formation of the Department of Homelessness &amp; Supportive Housing in summer 2016 progress has been made in key priority areas.</a:t>
            </a:r>
            <a:endParaRPr lang="en-US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29736885"/>
              </p:ext>
            </p:extLst>
          </p:nvPr>
        </p:nvGraphicFramePr>
        <p:xfrm>
          <a:off x="1310858" y="3133344"/>
          <a:ext cx="9570284" cy="2825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67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Encampment Resolution Team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87615" y="2147949"/>
            <a:ext cx="5706291" cy="416576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Prioritize </a:t>
            </a:r>
            <a:r>
              <a:rPr lang="en-US" dirty="0">
                <a:latin typeface="Calibri" panose="020F0502020204030204" pitchFamily="34" charset="0"/>
              </a:rPr>
              <a:t>the health and safety of people living in encampments and </a:t>
            </a:r>
            <a:r>
              <a:rPr lang="en-US" dirty="0" smtClean="0">
                <a:latin typeface="Calibri" panose="020F0502020204030204" pitchFamily="34" charset="0"/>
              </a:rPr>
              <a:t>neighborhoods</a:t>
            </a:r>
            <a:br>
              <a:rPr lang="en-US" dirty="0" smtClean="0">
                <a:latin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Connect people with shelter and services </a:t>
            </a:r>
            <a:endParaRPr lang="en-US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Multi-departmental collaboration  </a:t>
            </a:r>
            <a:endParaRPr lang="en-US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Re-encampment prevention team launched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3906" y="2147949"/>
            <a:ext cx="4938188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Encampment Resolution Team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-346" r="17531" b="54530"/>
          <a:stretch/>
        </p:blipFill>
        <p:spPr>
          <a:xfrm>
            <a:off x="838200" y="1862273"/>
            <a:ext cx="5181600" cy="427804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3906" y="2147949"/>
            <a:ext cx="4938188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Center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8980" b="18980"/>
          <a:stretch>
            <a:fillRect/>
          </a:stretch>
        </p:blipFill>
        <p:spPr>
          <a:xfrm>
            <a:off x="816864" y="1784354"/>
            <a:ext cx="10425902" cy="43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4425</TotalTime>
  <Words>715</Words>
  <Application>Microsoft Office PowerPoint</Application>
  <PresentationFormat>Widescreen</PresentationFormat>
  <Paragraphs>163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Tw Cen MT</vt:lpstr>
      <vt:lpstr>Office Theme</vt:lpstr>
      <vt:lpstr>Department of Homelessness &amp; Supportive Housing </vt:lpstr>
      <vt:lpstr>Causes of Homelessness</vt:lpstr>
      <vt:lpstr>Homelessness In San Francisco </vt:lpstr>
      <vt:lpstr>Homeless Services in SF</vt:lpstr>
      <vt:lpstr>The Department of Homelessness &amp; Supportive Housing (HSH)</vt:lpstr>
      <vt:lpstr>Innovations in Ending Homelessness </vt:lpstr>
      <vt:lpstr>Encampment Resolution Team</vt:lpstr>
      <vt:lpstr>Encampment Resolution Team</vt:lpstr>
      <vt:lpstr>Navigation Center</vt:lpstr>
      <vt:lpstr>Navigation Center</vt:lpstr>
      <vt:lpstr>Expanding Housing Opportunities</vt:lpstr>
      <vt:lpstr>Expanding Housing Opportunities</vt:lpstr>
      <vt:lpstr>Successes: Housing Placements Since 2011 </vt:lpstr>
      <vt:lpstr>Strategy &amp; Systems Change</vt:lpstr>
      <vt:lpstr>Coordinated Entry: A system-wide strategy for prioritizing people for housing and services based on need </vt:lpstr>
      <vt:lpstr>Coordinated Entry </vt:lpstr>
      <vt:lpstr>HSH FY2017-19 Proposed Departmental Budget</vt:lpstr>
      <vt:lpstr>FY2016-2017 HSH Budget</vt:lpstr>
      <vt:lpstr>How Can You Help? </vt:lpstr>
    </vt:vector>
  </TitlesOfParts>
  <Company>CCSF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Randolph Quezada</dc:creator>
  <cp:lastModifiedBy>Jeff Kositsky</cp:lastModifiedBy>
  <cp:revision>52</cp:revision>
  <dcterms:created xsi:type="dcterms:W3CDTF">2017-03-27T20:41:44Z</dcterms:created>
  <dcterms:modified xsi:type="dcterms:W3CDTF">2017-04-06T01:11:44Z</dcterms:modified>
</cp:coreProperties>
</file>